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0" r:id="rId5"/>
  </p:sldMasterIdLst>
  <p:notesMasterIdLst>
    <p:notesMasterId r:id="rId51"/>
  </p:notesMasterIdLst>
  <p:sldIdLst>
    <p:sldId id="607" r:id="rId6"/>
    <p:sldId id="608" r:id="rId7"/>
    <p:sldId id="325" r:id="rId8"/>
    <p:sldId id="616" r:id="rId9"/>
    <p:sldId id="306" r:id="rId10"/>
    <p:sldId id="267" r:id="rId11"/>
    <p:sldId id="308" r:id="rId12"/>
    <p:sldId id="310" r:id="rId13"/>
    <p:sldId id="312" r:id="rId14"/>
    <p:sldId id="314" r:id="rId15"/>
    <p:sldId id="317" r:id="rId16"/>
    <p:sldId id="651" r:id="rId17"/>
    <p:sldId id="643" r:id="rId18"/>
    <p:sldId id="610" r:id="rId19"/>
    <p:sldId id="613" r:id="rId20"/>
    <p:sldId id="614" r:id="rId21"/>
    <p:sldId id="628" r:id="rId22"/>
    <p:sldId id="646" r:id="rId23"/>
    <p:sldId id="645" r:id="rId24"/>
    <p:sldId id="647" r:id="rId25"/>
    <p:sldId id="648" r:id="rId26"/>
    <p:sldId id="650" r:id="rId27"/>
    <p:sldId id="652" r:id="rId28"/>
    <p:sldId id="644" r:id="rId29"/>
    <p:sldId id="635" r:id="rId30"/>
    <p:sldId id="636" r:id="rId31"/>
    <p:sldId id="639" r:id="rId32"/>
    <p:sldId id="641" r:id="rId33"/>
    <p:sldId id="640" r:id="rId34"/>
    <p:sldId id="642" r:id="rId35"/>
    <p:sldId id="625" r:id="rId36"/>
    <p:sldId id="319" r:id="rId37"/>
    <p:sldId id="313" r:id="rId38"/>
    <p:sldId id="321" r:id="rId39"/>
    <p:sldId id="322" r:id="rId40"/>
    <p:sldId id="324" r:id="rId41"/>
    <p:sldId id="338" r:id="rId42"/>
    <p:sldId id="330" r:id="rId43"/>
    <p:sldId id="331" r:id="rId44"/>
    <p:sldId id="333" r:id="rId45"/>
    <p:sldId id="334" r:id="rId46"/>
    <p:sldId id="336" r:id="rId47"/>
    <p:sldId id="337" r:id="rId48"/>
    <p:sldId id="619" r:id="rId49"/>
    <p:sldId id="339" r:id="rId50"/>
  </p:sldIdLst>
  <p:sldSz cx="12192000" cy="6858000"/>
  <p:notesSz cx="6799263" cy="9929813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136B"/>
    <a:srgbClr val="FBD5E8"/>
    <a:srgbClr val="F7943A"/>
    <a:srgbClr val="E14C5D"/>
    <a:srgbClr val="07A61A"/>
    <a:srgbClr val="9DD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970204-0EDE-4819-83AE-3901DB9292C7}" v="285" dt="2025-09-29T14:29:13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93" autoAdjust="0"/>
    <p:restoredTop sz="94434" autoAdjust="0"/>
  </p:normalViewPr>
  <p:slideViewPr>
    <p:cSldViewPr snapToGrid="0">
      <p:cViewPr varScale="1">
        <p:scale>
          <a:sx n="82" d="100"/>
          <a:sy n="82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30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microsoft.com/office/2015/10/relationships/revisionInfo" Target="revisionInfo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6136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DD6-406C-BECE-6DAFE87BF8B0}"/>
              </c:ext>
            </c:extLst>
          </c:dPt>
          <c:dPt>
            <c:idx val="1"/>
            <c:invertIfNegative val="0"/>
            <c:bubble3D val="0"/>
            <c:spPr>
              <a:solidFill>
                <a:srgbClr val="F794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DD6-406C-BECE-6DAFE87BF8B0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DD6-406C-BECE-6DAFE87BF8B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DD6-406C-BECE-6DAFE87BF8B0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DD6-406C-BECE-6DAFE87BF8B0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9DD6-406C-BECE-6DAFE87BF8B0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DD6-406C-BECE-6DAFE87BF8B0}"/>
              </c:ext>
            </c:extLst>
          </c:dPt>
          <c:dLbls>
            <c:dLbl>
              <c:idx val="0"/>
              <c:layout>
                <c:manualLayout>
                  <c:x val="9.8243821209932757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D6-406C-BECE-6DAFE87BF8B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DD6-406C-BECE-6DAFE87BF8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Cinéma</c:v>
                </c:pt>
                <c:pt idx="1">
                  <c:v>Objet média</c:v>
                </c:pt>
                <c:pt idx="2">
                  <c:v>TV</c:v>
                </c:pt>
                <c:pt idx="3">
                  <c:v>Internet</c:v>
                </c:pt>
                <c:pt idx="4">
                  <c:v>Presse</c:v>
                </c:pt>
                <c:pt idx="5">
                  <c:v>Affichage</c:v>
                </c:pt>
                <c:pt idx="6">
                  <c:v>Radio</c:v>
                </c:pt>
              </c:strCache>
            </c:strRef>
          </c:cat>
          <c:val>
            <c:numRef>
              <c:f>Feuil1!$B$2:$B$8</c:f>
              <c:numCache>
                <c:formatCode>0%</c:formatCode>
                <c:ptCount val="7"/>
                <c:pt idx="0">
                  <c:v>0.75</c:v>
                </c:pt>
                <c:pt idx="1">
                  <c:v>0.71299999999999997</c:v>
                </c:pt>
                <c:pt idx="2">
                  <c:v>0.18</c:v>
                </c:pt>
                <c:pt idx="3">
                  <c:v>0.11</c:v>
                </c:pt>
                <c:pt idx="4">
                  <c:v>0.1</c:v>
                </c:pt>
                <c:pt idx="5">
                  <c:v>0.1</c:v>
                </c:pt>
                <c:pt idx="6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D6-406C-BECE-6DAFE87BF8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4084271"/>
        <c:axId val="1365408383"/>
      </c:barChart>
      <c:catAx>
        <c:axId val="3940842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65408383"/>
        <c:crosses val="autoZero"/>
        <c:auto val="1"/>
        <c:lblAlgn val="ctr"/>
        <c:lblOffset val="100"/>
        <c:noMultiLvlLbl val="0"/>
      </c:catAx>
      <c:valAx>
        <c:axId val="1365408383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94084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3D442-C3FD-4EB9-901F-1795BFB675FE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7887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3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8A191-8C96-4EBC-8C69-CB53B9424E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450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8A191-8C96-4EBC-8C69-CB53B9424EF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236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8A191-8C96-4EBC-8C69-CB53B9424EF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484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8A191-8C96-4EBC-8C69-CB53B9424EF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960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0E26C-25E3-8CC5-FDF2-87868A35D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37F202C-6C02-26ED-4525-5289EB909A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61D3F4C-5015-6589-AF16-45B867B495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C2C479-6FF2-9ACD-9DAF-7486FA9E7A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8A191-8C96-4EBC-8C69-CB53B9424EF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981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71102-E0C7-B9DF-341E-E0FF21B6F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C53405-CE87-C74F-0FA8-8F49211963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18C90F9-89DD-A3F0-806D-DCC102A23B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5512C2-ECCF-1842-CF15-1EE81E8FAD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8A191-8C96-4EBC-8C69-CB53B9424EF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681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8A191-8C96-4EBC-8C69-CB53B9424EF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005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8A191-8C96-4EBC-8C69-CB53B9424EF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821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8A191-8C96-4EBC-8C69-CB53B9424EF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360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8A191-8C96-4EBC-8C69-CB53B9424EF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6955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C6AB1-6566-6183-480B-C16D36624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0667113-7865-4821-8A7E-ECC11189BB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0307B4E-E65E-1AE4-0EDA-DCBFE62D56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74F6C9-8F48-789E-A614-115E6C786D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3D754-148C-451B-AB8D-57A53BC1210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318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CEA2C-C66A-E297-0E9B-3903D5C70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D2D8EB9-38D9-F5D8-53F4-93C87F1718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8FD566F-7A8B-E308-46D1-48D524ECFA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8DA6A9-8D47-663C-A672-96FC9F1786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3D754-148C-451B-AB8D-57A53BC1210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881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8A191-8C96-4EBC-8C69-CB53B9424EF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5468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907FD-23BE-6281-8E52-4EE4BF4C3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0923C6-3175-3778-C4BA-EBA6592517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A68F950-4F64-0963-44F4-B515701DB8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D5A4E8-919C-5F6B-B286-7515F5A32F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3D754-148C-451B-AB8D-57A53BC1210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5210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F1384-C310-9CEA-8BE7-4862D2BD2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6A8437F-EFE2-A3DF-2926-03E9F3B67E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E86C63B-3927-095E-BE12-DBD66B6BA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7D511F-D005-2573-9926-D54F1D63E7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3D754-148C-451B-AB8D-57A53BC1210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5762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1EE64-5C78-0EC6-0718-22073DF29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FF3F162-C673-C34F-E6FD-5C44E575CC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06E480F-9DBD-9443-92AA-F2C7E28F6C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4E4A1E-22D6-04F4-B0E0-6237040CBE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3D754-148C-451B-AB8D-57A53BC1210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7963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4A02D-F60A-A8A5-C7F6-347F40CE5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262C21-0375-D762-368A-68C1688061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CB1829B-8E0F-BDEA-F663-6E79908C10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FC20EE-E5E8-2099-8E14-E8C62CE582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8A191-8C96-4EBC-8C69-CB53B9424EF5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526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2A3DC-5408-57E1-EB64-F9AFCA975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DF58275-DCF9-58C7-297D-AFC233618E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5F61A02-FF64-4BF3-5013-F7F3606E64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B93044-4AAB-539A-C3ED-0B62B5D60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3D754-148C-451B-AB8D-57A53BC1210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1544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3D0D6-4FD8-0BCA-0FFC-6FEEFF3E4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F476C06-BB46-0A78-AAE7-1D89EEF2E1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59EDD85-7D7F-C504-277A-BB08F7D2AC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B9ABCC-0127-D0F9-EF56-43F3588E4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3D754-148C-451B-AB8D-57A53BC1210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1417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3A0B7-0AAC-E54B-2D67-E6027A83B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ECAC630-3C38-325C-80DD-14879E6172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AC20036-42F8-8429-9942-A6ED0B691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D2940EB-C515-4C37-8902-3733DB2FD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3D754-148C-451B-AB8D-57A53BC1210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6918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F3B3B-EEC6-3D58-5D63-E789DF55B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F922362-7F7D-B157-3C98-DD1D3F68C9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837A0AA-E447-66D1-DD7C-F32354BE61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67DF7C-EAB0-9EF5-682C-F37F73E750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3D754-148C-451B-AB8D-57A53BC1210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525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E656F-D117-AD40-D40E-16866BB76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AAE1ECD-81E6-437B-80D5-042EC3C3FE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C1A9DB2-8DFA-D52D-0567-B9B5C83194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535015-CC60-0632-B03C-6F9600C7E4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3D754-148C-451B-AB8D-57A53BC1210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3998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EF9D1-69DC-7CEA-8006-17B21BE8C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819C0DC-182D-D9E3-5467-C05EC3E2D3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7EDE914-EF18-159C-8B42-5F126F8899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BFA1F9-ABAF-2E13-B68D-AE6C891167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3D754-148C-451B-AB8D-57A53BC1210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370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8A191-8C96-4EBC-8C69-CB53B9424EF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7980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F747D-AE3B-8945-8006-0E4C99B27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BFDD045-8E31-6935-D607-412FD7051C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1C3180B-ACA7-F5D4-E4AF-8565D1C806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32A330-DB4C-71FC-FABF-691A06963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3D754-148C-451B-AB8D-57A53BC1210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3550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3D754-148C-451B-AB8D-57A53BC1210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7493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8A191-8C96-4EBC-8C69-CB53B9424EF5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5516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8A191-8C96-4EBC-8C69-CB53B9424EF5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9807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8A191-8C96-4EBC-8C69-CB53B9424EF5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3803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8A191-8C96-4EBC-8C69-CB53B9424EF5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3539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8A191-8C96-4EBC-8C69-CB53B9424EF5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0704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8A191-8C96-4EBC-8C69-CB53B9424EF5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9310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8A191-8C96-4EBC-8C69-CB53B9424EF5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00747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8A191-8C96-4EBC-8C69-CB53B9424EF5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058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8A191-8C96-4EBC-8C69-CB53B9424EF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2279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8A191-8C96-4EBC-8C69-CB53B9424EF5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9864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8A191-8C96-4EBC-8C69-CB53B9424EF5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4828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8A191-8C96-4EBC-8C69-CB53B9424EF5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0007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8A191-8C96-4EBC-8C69-CB53B9424EF5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1853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8A191-8C96-4EBC-8C69-CB53B9424EF5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1566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8A191-8C96-4EBC-8C69-CB53B9424EF5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385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8A191-8C96-4EBC-8C69-CB53B9424EF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831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8A191-8C96-4EBC-8C69-CB53B9424EF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609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8A191-8C96-4EBC-8C69-CB53B9424EF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77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8A191-8C96-4EBC-8C69-CB53B9424EF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587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8A191-8C96-4EBC-8C69-CB53B9424EF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099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52C3-5DDC-4D32-8B23-B019118BB087}" type="datetimeFigureOut">
              <a:rPr lang="id-ID" smtClean="0"/>
              <a:t>06/10/2025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8460-629E-41F2-AD35-4F27987C7A1A}" type="slidenum">
              <a:rPr lang="id-ID" smtClean="0"/>
              <a:t>‹N°›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776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302500" y="1346200"/>
            <a:ext cx="2374900" cy="4178300"/>
          </a:xfrm>
          <a:custGeom>
            <a:avLst/>
            <a:gdLst>
              <a:gd name="connsiteX0" fmla="*/ 0 w 2374900"/>
              <a:gd name="connsiteY0" fmla="*/ 0 h 4178300"/>
              <a:gd name="connsiteX1" fmla="*/ 2374900 w 2374900"/>
              <a:gd name="connsiteY1" fmla="*/ 0 h 4178300"/>
              <a:gd name="connsiteX2" fmla="*/ 2374900 w 2374900"/>
              <a:gd name="connsiteY2" fmla="*/ 4178300 h 4178300"/>
              <a:gd name="connsiteX3" fmla="*/ 0 w 2374900"/>
              <a:gd name="connsiteY3" fmla="*/ 4178300 h 417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4900" h="4178300">
                <a:moveTo>
                  <a:pt x="0" y="0"/>
                </a:moveTo>
                <a:lnTo>
                  <a:pt x="2374900" y="0"/>
                </a:lnTo>
                <a:lnTo>
                  <a:pt x="2374900" y="4178300"/>
                </a:lnTo>
                <a:lnTo>
                  <a:pt x="0" y="4178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9804400" y="1866900"/>
            <a:ext cx="1320800" cy="3225800"/>
          </a:xfrm>
          <a:custGeom>
            <a:avLst/>
            <a:gdLst>
              <a:gd name="connsiteX0" fmla="*/ 0 w 1320800"/>
              <a:gd name="connsiteY0" fmla="*/ 0 h 3225800"/>
              <a:gd name="connsiteX1" fmla="*/ 1320800 w 1320800"/>
              <a:gd name="connsiteY1" fmla="*/ 0 h 3225800"/>
              <a:gd name="connsiteX2" fmla="*/ 1320800 w 1320800"/>
              <a:gd name="connsiteY2" fmla="*/ 3225800 h 3225800"/>
              <a:gd name="connsiteX3" fmla="*/ 0 w 1320800"/>
              <a:gd name="connsiteY3" fmla="*/ 3225800 h 322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800" h="3225800">
                <a:moveTo>
                  <a:pt x="0" y="0"/>
                </a:moveTo>
                <a:lnTo>
                  <a:pt x="1320800" y="0"/>
                </a:lnTo>
                <a:lnTo>
                  <a:pt x="1320800" y="3225800"/>
                </a:lnTo>
                <a:lnTo>
                  <a:pt x="0" y="3225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5214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705350" y="1581150"/>
            <a:ext cx="2076450" cy="3657600"/>
          </a:xfrm>
          <a:custGeom>
            <a:avLst/>
            <a:gdLst>
              <a:gd name="connsiteX0" fmla="*/ 0 w 2076450"/>
              <a:gd name="connsiteY0" fmla="*/ 0 h 3657600"/>
              <a:gd name="connsiteX1" fmla="*/ 2076450 w 2076450"/>
              <a:gd name="connsiteY1" fmla="*/ 0 h 3657600"/>
              <a:gd name="connsiteX2" fmla="*/ 2076450 w 2076450"/>
              <a:gd name="connsiteY2" fmla="*/ 3657600 h 3657600"/>
              <a:gd name="connsiteX3" fmla="*/ 0 w 2076450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450" h="3657600">
                <a:moveTo>
                  <a:pt x="0" y="0"/>
                </a:moveTo>
                <a:lnTo>
                  <a:pt x="2076450" y="0"/>
                </a:lnTo>
                <a:lnTo>
                  <a:pt x="2076450" y="3657600"/>
                </a:lnTo>
                <a:lnTo>
                  <a:pt x="0" y="3657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46018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62000" y="1809750"/>
            <a:ext cx="1885950" cy="3295650"/>
          </a:xfrm>
          <a:custGeom>
            <a:avLst/>
            <a:gdLst>
              <a:gd name="connsiteX0" fmla="*/ 0 w 1885950"/>
              <a:gd name="connsiteY0" fmla="*/ 0 h 3295650"/>
              <a:gd name="connsiteX1" fmla="*/ 1885950 w 1885950"/>
              <a:gd name="connsiteY1" fmla="*/ 0 h 3295650"/>
              <a:gd name="connsiteX2" fmla="*/ 1885950 w 1885950"/>
              <a:gd name="connsiteY2" fmla="*/ 3295650 h 3295650"/>
              <a:gd name="connsiteX3" fmla="*/ 0 w 1885950"/>
              <a:gd name="connsiteY3" fmla="*/ 3295650 h 329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5950" h="3295650">
                <a:moveTo>
                  <a:pt x="0" y="0"/>
                </a:moveTo>
                <a:lnTo>
                  <a:pt x="1885950" y="0"/>
                </a:lnTo>
                <a:lnTo>
                  <a:pt x="1885950" y="3295650"/>
                </a:lnTo>
                <a:lnTo>
                  <a:pt x="0" y="32956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107214" y="1828800"/>
            <a:ext cx="1864836" cy="3295650"/>
          </a:xfrm>
          <a:custGeom>
            <a:avLst/>
            <a:gdLst>
              <a:gd name="connsiteX0" fmla="*/ 0 w 1864836"/>
              <a:gd name="connsiteY0" fmla="*/ 0 h 3295650"/>
              <a:gd name="connsiteX1" fmla="*/ 1864836 w 1864836"/>
              <a:gd name="connsiteY1" fmla="*/ 0 h 3295650"/>
              <a:gd name="connsiteX2" fmla="*/ 1864836 w 1864836"/>
              <a:gd name="connsiteY2" fmla="*/ 3295650 h 3295650"/>
              <a:gd name="connsiteX3" fmla="*/ 0 w 1864836"/>
              <a:gd name="connsiteY3" fmla="*/ 3295650 h 329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4836" h="3295650">
                <a:moveTo>
                  <a:pt x="0" y="0"/>
                </a:moveTo>
                <a:lnTo>
                  <a:pt x="1864836" y="0"/>
                </a:lnTo>
                <a:lnTo>
                  <a:pt x="1864836" y="3295650"/>
                </a:lnTo>
                <a:lnTo>
                  <a:pt x="0" y="32956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9570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726546" y="1867437"/>
            <a:ext cx="5718220" cy="3670478"/>
          </a:xfrm>
          <a:custGeom>
            <a:avLst/>
            <a:gdLst>
              <a:gd name="connsiteX0" fmla="*/ 0 w 5718220"/>
              <a:gd name="connsiteY0" fmla="*/ 0 h 3670478"/>
              <a:gd name="connsiteX1" fmla="*/ 5718220 w 5718220"/>
              <a:gd name="connsiteY1" fmla="*/ 0 h 3670478"/>
              <a:gd name="connsiteX2" fmla="*/ 5718220 w 5718220"/>
              <a:gd name="connsiteY2" fmla="*/ 3670478 h 3670478"/>
              <a:gd name="connsiteX3" fmla="*/ 0 w 5718220"/>
              <a:gd name="connsiteY3" fmla="*/ 3670478 h 367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8220" h="3670478">
                <a:moveTo>
                  <a:pt x="0" y="0"/>
                </a:moveTo>
                <a:lnTo>
                  <a:pt x="5718220" y="0"/>
                </a:lnTo>
                <a:lnTo>
                  <a:pt x="5718220" y="3670478"/>
                </a:lnTo>
                <a:lnTo>
                  <a:pt x="0" y="36704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13236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009650" y="1238250"/>
            <a:ext cx="3257550" cy="4362450"/>
          </a:xfrm>
          <a:custGeom>
            <a:avLst/>
            <a:gdLst>
              <a:gd name="connsiteX0" fmla="*/ 0 w 3257550"/>
              <a:gd name="connsiteY0" fmla="*/ 0 h 4362450"/>
              <a:gd name="connsiteX1" fmla="*/ 3257550 w 3257550"/>
              <a:gd name="connsiteY1" fmla="*/ 0 h 4362450"/>
              <a:gd name="connsiteX2" fmla="*/ 3257550 w 3257550"/>
              <a:gd name="connsiteY2" fmla="*/ 4362450 h 4362450"/>
              <a:gd name="connsiteX3" fmla="*/ 0 w 3257550"/>
              <a:gd name="connsiteY3" fmla="*/ 4362450 h 4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7550" h="4362450">
                <a:moveTo>
                  <a:pt x="0" y="0"/>
                </a:moveTo>
                <a:lnTo>
                  <a:pt x="3257550" y="0"/>
                </a:lnTo>
                <a:lnTo>
                  <a:pt x="3257550" y="4362450"/>
                </a:lnTo>
                <a:lnTo>
                  <a:pt x="0" y="43624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813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965916" y="1468193"/>
            <a:ext cx="4494727" cy="2524259"/>
          </a:xfrm>
          <a:custGeom>
            <a:avLst/>
            <a:gdLst>
              <a:gd name="connsiteX0" fmla="*/ 0 w 4494727"/>
              <a:gd name="connsiteY0" fmla="*/ 0 h 2524259"/>
              <a:gd name="connsiteX1" fmla="*/ 4494727 w 4494727"/>
              <a:gd name="connsiteY1" fmla="*/ 0 h 2524259"/>
              <a:gd name="connsiteX2" fmla="*/ 4494727 w 4494727"/>
              <a:gd name="connsiteY2" fmla="*/ 2524259 h 2524259"/>
              <a:gd name="connsiteX3" fmla="*/ 0 w 4494727"/>
              <a:gd name="connsiteY3" fmla="*/ 2524259 h 252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4727" h="2524259">
                <a:moveTo>
                  <a:pt x="0" y="0"/>
                </a:moveTo>
                <a:lnTo>
                  <a:pt x="4494727" y="0"/>
                </a:lnTo>
                <a:lnTo>
                  <a:pt x="4494727" y="2524259"/>
                </a:lnTo>
                <a:lnTo>
                  <a:pt x="0" y="25242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1308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475288" y="1824038"/>
            <a:ext cx="4630737" cy="2954337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9994900" y="2997200"/>
            <a:ext cx="1193800" cy="20828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1796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219450" y="805337"/>
            <a:ext cx="3771900" cy="5505450"/>
          </a:xfrm>
          <a:custGeom>
            <a:avLst/>
            <a:gdLst>
              <a:gd name="connsiteX0" fmla="*/ 0 w 3771900"/>
              <a:gd name="connsiteY0" fmla="*/ 0 h 5505450"/>
              <a:gd name="connsiteX1" fmla="*/ 3771900 w 3771900"/>
              <a:gd name="connsiteY1" fmla="*/ 0 h 5505450"/>
              <a:gd name="connsiteX2" fmla="*/ 3771900 w 3771900"/>
              <a:gd name="connsiteY2" fmla="*/ 5505450 h 5505450"/>
              <a:gd name="connsiteX3" fmla="*/ 0 w 3771900"/>
              <a:gd name="connsiteY3" fmla="*/ 5505450 h 550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1900" h="5505450">
                <a:moveTo>
                  <a:pt x="0" y="0"/>
                </a:moveTo>
                <a:lnTo>
                  <a:pt x="3771900" y="0"/>
                </a:lnTo>
                <a:lnTo>
                  <a:pt x="3771900" y="5505450"/>
                </a:lnTo>
                <a:lnTo>
                  <a:pt x="0" y="55054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483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00050" y="361950"/>
            <a:ext cx="4724400" cy="6153150"/>
          </a:xfrm>
          <a:custGeom>
            <a:avLst/>
            <a:gdLst>
              <a:gd name="connsiteX0" fmla="*/ 0 w 4724400"/>
              <a:gd name="connsiteY0" fmla="*/ 0 h 6153150"/>
              <a:gd name="connsiteX1" fmla="*/ 4724400 w 4724400"/>
              <a:gd name="connsiteY1" fmla="*/ 0 h 6153150"/>
              <a:gd name="connsiteX2" fmla="*/ 4724400 w 4724400"/>
              <a:gd name="connsiteY2" fmla="*/ 6153150 h 6153150"/>
              <a:gd name="connsiteX3" fmla="*/ 0 w 4724400"/>
              <a:gd name="connsiteY3" fmla="*/ 615315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4400" h="6153150">
                <a:moveTo>
                  <a:pt x="0" y="0"/>
                </a:moveTo>
                <a:lnTo>
                  <a:pt x="4724400" y="0"/>
                </a:lnTo>
                <a:lnTo>
                  <a:pt x="4724400" y="6153150"/>
                </a:lnTo>
                <a:lnTo>
                  <a:pt x="0" y="61531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5314950" y="361950"/>
            <a:ext cx="2384140" cy="3105150"/>
          </a:xfrm>
          <a:custGeom>
            <a:avLst/>
            <a:gdLst>
              <a:gd name="connsiteX0" fmla="*/ 0 w 2384140"/>
              <a:gd name="connsiteY0" fmla="*/ 0 h 3105150"/>
              <a:gd name="connsiteX1" fmla="*/ 2384140 w 2384140"/>
              <a:gd name="connsiteY1" fmla="*/ 0 h 3105150"/>
              <a:gd name="connsiteX2" fmla="*/ 2384140 w 2384140"/>
              <a:gd name="connsiteY2" fmla="*/ 3105150 h 3105150"/>
              <a:gd name="connsiteX3" fmla="*/ 0 w 238414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4140" h="3105150">
                <a:moveTo>
                  <a:pt x="0" y="0"/>
                </a:moveTo>
                <a:lnTo>
                  <a:pt x="2384140" y="0"/>
                </a:lnTo>
                <a:lnTo>
                  <a:pt x="2384140" y="3105150"/>
                </a:lnTo>
                <a:lnTo>
                  <a:pt x="0" y="31051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7889590" y="361950"/>
            <a:ext cx="2384140" cy="3105150"/>
          </a:xfrm>
          <a:custGeom>
            <a:avLst/>
            <a:gdLst>
              <a:gd name="connsiteX0" fmla="*/ 0 w 2384140"/>
              <a:gd name="connsiteY0" fmla="*/ 0 h 3105150"/>
              <a:gd name="connsiteX1" fmla="*/ 2384140 w 2384140"/>
              <a:gd name="connsiteY1" fmla="*/ 0 h 3105150"/>
              <a:gd name="connsiteX2" fmla="*/ 2384140 w 2384140"/>
              <a:gd name="connsiteY2" fmla="*/ 3105150 h 3105150"/>
              <a:gd name="connsiteX3" fmla="*/ 0 w 238414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4140" h="3105150">
                <a:moveTo>
                  <a:pt x="0" y="0"/>
                </a:moveTo>
                <a:lnTo>
                  <a:pt x="2384140" y="0"/>
                </a:lnTo>
                <a:lnTo>
                  <a:pt x="2384140" y="3105150"/>
                </a:lnTo>
                <a:lnTo>
                  <a:pt x="0" y="31051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3041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676650" cy="6858000"/>
          </a:xfrm>
          <a:custGeom>
            <a:avLst/>
            <a:gdLst>
              <a:gd name="connsiteX0" fmla="*/ 0 w 3676650"/>
              <a:gd name="connsiteY0" fmla="*/ 0 h 6858000"/>
              <a:gd name="connsiteX1" fmla="*/ 3676650 w 3676650"/>
              <a:gd name="connsiteY1" fmla="*/ 0 h 6858000"/>
              <a:gd name="connsiteX2" fmla="*/ 3676650 w 3676650"/>
              <a:gd name="connsiteY2" fmla="*/ 6858000 h 6858000"/>
              <a:gd name="connsiteX3" fmla="*/ 0 w 36766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6650" h="6858000">
                <a:moveTo>
                  <a:pt x="0" y="0"/>
                </a:moveTo>
                <a:lnTo>
                  <a:pt x="3676650" y="0"/>
                </a:lnTo>
                <a:lnTo>
                  <a:pt x="36766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810244" y="1323975"/>
            <a:ext cx="2257055" cy="4210050"/>
          </a:xfrm>
          <a:custGeom>
            <a:avLst/>
            <a:gdLst>
              <a:gd name="connsiteX0" fmla="*/ 0 w 3676650"/>
              <a:gd name="connsiteY0" fmla="*/ 0 h 6858000"/>
              <a:gd name="connsiteX1" fmla="*/ 3676650 w 3676650"/>
              <a:gd name="connsiteY1" fmla="*/ 0 h 6858000"/>
              <a:gd name="connsiteX2" fmla="*/ 3676650 w 3676650"/>
              <a:gd name="connsiteY2" fmla="*/ 6858000 h 6858000"/>
              <a:gd name="connsiteX3" fmla="*/ 0 w 36766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6650" h="6858000">
                <a:moveTo>
                  <a:pt x="0" y="0"/>
                </a:moveTo>
                <a:lnTo>
                  <a:pt x="3676650" y="0"/>
                </a:lnTo>
                <a:lnTo>
                  <a:pt x="36766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4600946" y="1800225"/>
            <a:ext cx="1690238" cy="3152775"/>
          </a:xfrm>
          <a:custGeom>
            <a:avLst/>
            <a:gdLst>
              <a:gd name="connsiteX0" fmla="*/ 0 w 3676650"/>
              <a:gd name="connsiteY0" fmla="*/ 0 h 6858000"/>
              <a:gd name="connsiteX1" fmla="*/ 3676650 w 3676650"/>
              <a:gd name="connsiteY1" fmla="*/ 0 h 6858000"/>
              <a:gd name="connsiteX2" fmla="*/ 3676650 w 3676650"/>
              <a:gd name="connsiteY2" fmla="*/ 6858000 h 6858000"/>
              <a:gd name="connsiteX3" fmla="*/ 0 w 36766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6650" h="6858000">
                <a:moveTo>
                  <a:pt x="0" y="0"/>
                </a:moveTo>
                <a:lnTo>
                  <a:pt x="3676650" y="0"/>
                </a:lnTo>
                <a:lnTo>
                  <a:pt x="36766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651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9717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67250" cy="6858000"/>
          </a:xfrm>
          <a:custGeom>
            <a:avLst/>
            <a:gdLst>
              <a:gd name="connsiteX0" fmla="*/ 0 w 4667250"/>
              <a:gd name="connsiteY0" fmla="*/ 0 h 6858000"/>
              <a:gd name="connsiteX1" fmla="*/ 4667250 w 4667250"/>
              <a:gd name="connsiteY1" fmla="*/ 0 h 6858000"/>
              <a:gd name="connsiteX2" fmla="*/ 4667250 w 4667250"/>
              <a:gd name="connsiteY2" fmla="*/ 6858000 h 6858000"/>
              <a:gd name="connsiteX3" fmla="*/ 0 w 46672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7250" h="6858000">
                <a:moveTo>
                  <a:pt x="0" y="0"/>
                </a:moveTo>
                <a:lnTo>
                  <a:pt x="4667250" y="0"/>
                </a:lnTo>
                <a:lnTo>
                  <a:pt x="46672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972050" y="4972050"/>
            <a:ext cx="4838700" cy="1885950"/>
          </a:xfrm>
          <a:custGeom>
            <a:avLst/>
            <a:gdLst>
              <a:gd name="connsiteX0" fmla="*/ 0 w 4838700"/>
              <a:gd name="connsiteY0" fmla="*/ 0 h 1885950"/>
              <a:gd name="connsiteX1" fmla="*/ 4838700 w 4838700"/>
              <a:gd name="connsiteY1" fmla="*/ 0 h 1885950"/>
              <a:gd name="connsiteX2" fmla="*/ 4838700 w 4838700"/>
              <a:gd name="connsiteY2" fmla="*/ 1885950 h 1885950"/>
              <a:gd name="connsiteX3" fmla="*/ 0 w 4838700"/>
              <a:gd name="connsiteY3" fmla="*/ 1885950 h 188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700" h="1885950">
                <a:moveTo>
                  <a:pt x="0" y="0"/>
                </a:moveTo>
                <a:lnTo>
                  <a:pt x="4838700" y="0"/>
                </a:lnTo>
                <a:lnTo>
                  <a:pt x="4838700" y="1885950"/>
                </a:lnTo>
                <a:lnTo>
                  <a:pt x="0" y="18859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5720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410450" y="533400"/>
            <a:ext cx="3600450" cy="5848350"/>
          </a:xfrm>
          <a:custGeom>
            <a:avLst/>
            <a:gdLst>
              <a:gd name="connsiteX0" fmla="*/ 0 w 3600450"/>
              <a:gd name="connsiteY0" fmla="*/ 0 h 5848350"/>
              <a:gd name="connsiteX1" fmla="*/ 3600450 w 3600450"/>
              <a:gd name="connsiteY1" fmla="*/ 0 h 5848350"/>
              <a:gd name="connsiteX2" fmla="*/ 3600450 w 3600450"/>
              <a:gd name="connsiteY2" fmla="*/ 5848350 h 5848350"/>
              <a:gd name="connsiteX3" fmla="*/ 0 w 3600450"/>
              <a:gd name="connsiteY3" fmla="*/ 5848350 h 584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450" h="5848350">
                <a:moveTo>
                  <a:pt x="0" y="0"/>
                </a:moveTo>
                <a:lnTo>
                  <a:pt x="3600450" y="0"/>
                </a:lnTo>
                <a:lnTo>
                  <a:pt x="3600450" y="5848350"/>
                </a:lnTo>
                <a:lnTo>
                  <a:pt x="0" y="58483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4493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286500" y="304800"/>
            <a:ext cx="5581650" cy="6229350"/>
          </a:xfrm>
          <a:custGeom>
            <a:avLst/>
            <a:gdLst>
              <a:gd name="connsiteX0" fmla="*/ 0 w 5581650"/>
              <a:gd name="connsiteY0" fmla="*/ 0 h 6229350"/>
              <a:gd name="connsiteX1" fmla="*/ 5581650 w 5581650"/>
              <a:gd name="connsiteY1" fmla="*/ 0 h 6229350"/>
              <a:gd name="connsiteX2" fmla="*/ 5581650 w 5581650"/>
              <a:gd name="connsiteY2" fmla="*/ 6229350 h 6229350"/>
              <a:gd name="connsiteX3" fmla="*/ 0 w 5581650"/>
              <a:gd name="connsiteY3" fmla="*/ 622935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1650" h="6229350">
                <a:moveTo>
                  <a:pt x="0" y="0"/>
                </a:moveTo>
                <a:lnTo>
                  <a:pt x="5581650" y="0"/>
                </a:lnTo>
                <a:lnTo>
                  <a:pt x="5581650" y="6229350"/>
                </a:lnTo>
                <a:lnTo>
                  <a:pt x="0" y="62293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9340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1485900"/>
            <a:ext cx="5334000" cy="3752850"/>
          </a:xfrm>
          <a:custGeom>
            <a:avLst/>
            <a:gdLst>
              <a:gd name="connsiteX0" fmla="*/ 0 w 5334000"/>
              <a:gd name="connsiteY0" fmla="*/ 0 h 3752850"/>
              <a:gd name="connsiteX1" fmla="*/ 5334000 w 5334000"/>
              <a:gd name="connsiteY1" fmla="*/ 0 h 3752850"/>
              <a:gd name="connsiteX2" fmla="*/ 5334000 w 5334000"/>
              <a:gd name="connsiteY2" fmla="*/ 3752850 h 3752850"/>
              <a:gd name="connsiteX3" fmla="*/ 0 w 5334000"/>
              <a:gd name="connsiteY3" fmla="*/ 3752850 h 375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000" h="3752850">
                <a:moveTo>
                  <a:pt x="0" y="0"/>
                </a:moveTo>
                <a:lnTo>
                  <a:pt x="5334000" y="0"/>
                </a:lnTo>
                <a:lnTo>
                  <a:pt x="5334000" y="3752850"/>
                </a:lnTo>
                <a:lnTo>
                  <a:pt x="0" y="37528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334000" y="1485900"/>
            <a:ext cx="3295650" cy="3752850"/>
          </a:xfrm>
          <a:custGeom>
            <a:avLst/>
            <a:gdLst>
              <a:gd name="connsiteX0" fmla="*/ 0 w 5334000"/>
              <a:gd name="connsiteY0" fmla="*/ 0 h 3752850"/>
              <a:gd name="connsiteX1" fmla="*/ 5334000 w 5334000"/>
              <a:gd name="connsiteY1" fmla="*/ 0 h 3752850"/>
              <a:gd name="connsiteX2" fmla="*/ 5334000 w 5334000"/>
              <a:gd name="connsiteY2" fmla="*/ 3752850 h 3752850"/>
              <a:gd name="connsiteX3" fmla="*/ 0 w 5334000"/>
              <a:gd name="connsiteY3" fmla="*/ 3752850 h 375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000" h="3752850">
                <a:moveTo>
                  <a:pt x="0" y="0"/>
                </a:moveTo>
                <a:lnTo>
                  <a:pt x="5334000" y="0"/>
                </a:lnTo>
                <a:lnTo>
                  <a:pt x="5334000" y="3752850"/>
                </a:lnTo>
                <a:lnTo>
                  <a:pt x="0" y="37528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3108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267450" y="0"/>
            <a:ext cx="592455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29574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2455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39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029200" y="0"/>
            <a:ext cx="3581400" cy="3429000"/>
          </a:xfrm>
          <a:custGeom>
            <a:avLst/>
            <a:gdLst>
              <a:gd name="connsiteX0" fmla="*/ 0 w 3581400"/>
              <a:gd name="connsiteY0" fmla="*/ 0 h 3429000"/>
              <a:gd name="connsiteX1" fmla="*/ 3581400 w 3581400"/>
              <a:gd name="connsiteY1" fmla="*/ 0 h 3429000"/>
              <a:gd name="connsiteX2" fmla="*/ 3581400 w 3581400"/>
              <a:gd name="connsiteY2" fmla="*/ 3429000 h 3429000"/>
              <a:gd name="connsiteX3" fmla="*/ 0 w 35814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3429000">
                <a:moveTo>
                  <a:pt x="0" y="0"/>
                </a:moveTo>
                <a:lnTo>
                  <a:pt x="3581400" y="0"/>
                </a:lnTo>
                <a:lnTo>
                  <a:pt x="35814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8610600" y="0"/>
            <a:ext cx="3581400" cy="3429000"/>
          </a:xfrm>
          <a:custGeom>
            <a:avLst/>
            <a:gdLst>
              <a:gd name="connsiteX0" fmla="*/ 0 w 3581400"/>
              <a:gd name="connsiteY0" fmla="*/ 0 h 3429000"/>
              <a:gd name="connsiteX1" fmla="*/ 3581400 w 3581400"/>
              <a:gd name="connsiteY1" fmla="*/ 0 h 3429000"/>
              <a:gd name="connsiteX2" fmla="*/ 3581400 w 3581400"/>
              <a:gd name="connsiteY2" fmla="*/ 3429000 h 3429000"/>
              <a:gd name="connsiteX3" fmla="*/ 0 w 35814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3429000">
                <a:moveTo>
                  <a:pt x="0" y="0"/>
                </a:moveTo>
                <a:lnTo>
                  <a:pt x="3581400" y="0"/>
                </a:lnTo>
                <a:lnTo>
                  <a:pt x="35814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8610600" y="3429000"/>
            <a:ext cx="3581400" cy="3429000"/>
          </a:xfrm>
          <a:custGeom>
            <a:avLst/>
            <a:gdLst>
              <a:gd name="connsiteX0" fmla="*/ 0 w 3581400"/>
              <a:gd name="connsiteY0" fmla="*/ 0 h 3429000"/>
              <a:gd name="connsiteX1" fmla="*/ 3581400 w 3581400"/>
              <a:gd name="connsiteY1" fmla="*/ 0 h 3429000"/>
              <a:gd name="connsiteX2" fmla="*/ 3581400 w 3581400"/>
              <a:gd name="connsiteY2" fmla="*/ 3429000 h 3429000"/>
              <a:gd name="connsiteX3" fmla="*/ 0 w 35814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3429000">
                <a:moveTo>
                  <a:pt x="0" y="0"/>
                </a:moveTo>
                <a:lnTo>
                  <a:pt x="3581400" y="0"/>
                </a:lnTo>
                <a:lnTo>
                  <a:pt x="35814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1356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657600" cy="6858000"/>
          </a:xfrm>
          <a:custGeom>
            <a:avLst/>
            <a:gdLst>
              <a:gd name="connsiteX0" fmla="*/ 0 w 3657600"/>
              <a:gd name="connsiteY0" fmla="*/ 0 h 6858000"/>
              <a:gd name="connsiteX1" fmla="*/ 3657600 w 3657600"/>
              <a:gd name="connsiteY1" fmla="*/ 0 h 6858000"/>
              <a:gd name="connsiteX2" fmla="*/ 3657600 w 3657600"/>
              <a:gd name="connsiteY2" fmla="*/ 6858000 h 6858000"/>
              <a:gd name="connsiteX3" fmla="*/ 0 w 3657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0" h="6858000">
                <a:moveTo>
                  <a:pt x="0" y="0"/>
                </a:moveTo>
                <a:lnTo>
                  <a:pt x="3657600" y="0"/>
                </a:lnTo>
                <a:lnTo>
                  <a:pt x="36576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657599" y="0"/>
            <a:ext cx="4281715" cy="2554514"/>
          </a:xfrm>
          <a:custGeom>
            <a:avLst/>
            <a:gdLst>
              <a:gd name="connsiteX0" fmla="*/ 0 w 4281715"/>
              <a:gd name="connsiteY0" fmla="*/ 0 h 2554514"/>
              <a:gd name="connsiteX1" fmla="*/ 4281715 w 4281715"/>
              <a:gd name="connsiteY1" fmla="*/ 0 h 2554514"/>
              <a:gd name="connsiteX2" fmla="*/ 4281715 w 4281715"/>
              <a:gd name="connsiteY2" fmla="*/ 2554514 h 2554514"/>
              <a:gd name="connsiteX3" fmla="*/ 0 w 4281715"/>
              <a:gd name="connsiteY3" fmla="*/ 2554514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1715" h="2554514">
                <a:moveTo>
                  <a:pt x="0" y="0"/>
                </a:moveTo>
                <a:lnTo>
                  <a:pt x="4281715" y="0"/>
                </a:lnTo>
                <a:lnTo>
                  <a:pt x="4281715" y="2554514"/>
                </a:lnTo>
                <a:lnTo>
                  <a:pt x="0" y="25545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7602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52C3-5DDC-4D32-8B23-B019118BB087}" type="datetimeFigureOut">
              <a:rPr lang="id-ID" smtClean="0"/>
              <a:t>06/10/2025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8460-629E-41F2-AD35-4F27987C7A1A}" type="slidenum">
              <a:rPr lang="id-ID" smtClean="0"/>
              <a:t>‹N°›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2360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52C3-5DDC-4D32-8B23-B019118BB087}" type="datetimeFigureOut">
              <a:rPr lang="id-ID" smtClean="0"/>
              <a:t>06/10/2025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8460-629E-41F2-AD35-4F27987C7A1A}" type="slidenum">
              <a:rPr lang="id-ID" smtClean="0"/>
              <a:t>‹N°›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761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52C3-5DDC-4D32-8B23-B019118BB087}" type="datetimeFigureOut">
              <a:rPr lang="id-ID" smtClean="0"/>
              <a:t>06/10/2025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8460-629E-41F2-AD35-4F27987C7A1A}" type="slidenum">
              <a:rPr lang="id-ID" smtClean="0"/>
              <a:t>‹N°›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16519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52C3-5DDC-4D32-8B23-B019118BB087}" type="datetimeFigureOut">
              <a:rPr lang="id-ID" smtClean="0"/>
              <a:t>06/10/2025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8460-629E-41F2-AD35-4F27987C7A1A}" type="slidenum">
              <a:rPr lang="id-ID" smtClean="0"/>
              <a:t>‹N°›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27416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52C3-5DDC-4D32-8B23-B019118BB087}" type="datetimeFigureOut">
              <a:rPr lang="id-ID" smtClean="0"/>
              <a:t>06/10/2025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8460-629E-41F2-AD35-4F27987C7A1A}" type="slidenum">
              <a:rPr lang="id-ID" smtClean="0"/>
              <a:t>‹N°›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5714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B106B5-0718-2B4F-86F0-CE246A830CC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fr-FR" sz="2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982E6BA-7760-1948-AFBF-5BA3E7631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766" y="6356350"/>
            <a:ext cx="1078215" cy="282612"/>
          </a:xfrm>
          <a:prstGeom prst="rect">
            <a:avLst/>
          </a:prstGeom>
        </p:spPr>
      </p:pic>
      <p:sp>
        <p:nvSpPr>
          <p:cNvPr id="9" name="Espace réservé du numéro de diapositive 2">
            <a:extLst>
              <a:ext uri="{FF2B5EF4-FFF2-40B4-BE49-F238E27FC236}">
                <a16:creationId xmlns:a16="http://schemas.microsoft.com/office/drawing/2014/main" id="{1FB186FE-320D-754A-B5BF-E1A6A3F0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algn="ctr">
              <a:defRPr/>
            </a:pPr>
            <a:fld id="{B4B1996E-7545-4F4D-80DB-CFE47FB08240}" type="slidenum">
              <a:rPr lang="fr-FR" smtClean="0">
                <a:solidFill>
                  <a:schemeClr val="bg1"/>
                </a:solidFill>
              </a:rPr>
              <a:pPr algn="ctr">
                <a:defRPr/>
              </a:pPr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C70472-32DE-6041-9359-E74E69B77198}"/>
              </a:ext>
            </a:extLst>
          </p:cNvPr>
          <p:cNvSpPr/>
          <p:nvPr userDrawn="1"/>
        </p:nvSpPr>
        <p:spPr>
          <a:xfrm>
            <a:off x="-26894" y="-14685"/>
            <a:ext cx="12290612" cy="933180"/>
          </a:xfrm>
          <a:prstGeom prst="rect">
            <a:avLst/>
          </a:prstGeom>
          <a:solidFill>
            <a:srgbClr val="F89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2600" b="1" dirty="0">
              <a:solidFill>
                <a:srgbClr val="233557"/>
              </a:solidFill>
              <a:latin typeface="Helvetica" pitchFamily="2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2B6F549-886B-7B45-BB23-B787A72E0863}"/>
              </a:ext>
            </a:extLst>
          </p:cNvPr>
          <p:cNvSpPr/>
          <p:nvPr userDrawn="1"/>
        </p:nvSpPr>
        <p:spPr>
          <a:xfrm>
            <a:off x="-401409" y="543980"/>
            <a:ext cx="749030" cy="749030"/>
          </a:xfrm>
          <a:prstGeom prst="ellipse">
            <a:avLst/>
          </a:prstGeom>
          <a:solidFill>
            <a:srgbClr val="C60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60863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8696C5A-6C57-7B43-9FA3-19026A802B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66" y="6215882"/>
            <a:ext cx="286100" cy="3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08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39205D-29ED-DF41-BC63-81321A448F9A}"/>
              </a:ext>
            </a:extLst>
          </p:cNvPr>
          <p:cNvSpPr/>
          <p:nvPr userDrawn="1"/>
        </p:nvSpPr>
        <p:spPr>
          <a:xfrm>
            <a:off x="-26894" y="-14685"/>
            <a:ext cx="12290612" cy="933180"/>
          </a:xfrm>
          <a:prstGeom prst="rect">
            <a:avLst/>
          </a:prstGeom>
          <a:solidFill>
            <a:srgbClr val="F89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bg1"/>
              </a:solidFill>
              <a:latin typeface="Helvetica" pitchFamily="2" charset="0"/>
              <a:cs typeface="Arial" pitchFamily="34" charset="0"/>
            </a:endParaRPr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3BCB9DFF-D410-E146-90E8-90659E915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algn="ctr">
              <a:defRPr/>
            </a:pPr>
            <a:fld id="{B4B1996E-7545-4F4D-80DB-CFE47FB08240}" type="slidenum">
              <a:rPr lang="fr-FR" smtClean="0"/>
              <a:pPr algn="ctr">
                <a:defRPr/>
              </a:pPr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F05E419-D349-6547-AC87-F4082F752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166" y="6347386"/>
            <a:ext cx="1078215" cy="282613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99CC9253-1552-B946-9572-6481EBB69C5A}"/>
              </a:ext>
            </a:extLst>
          </p:cNvPr>
          <p:cNvSpPr/>
          <p:nvPr userDrawn="1"/>
        </p:nvSpPr>
        <p:spPr>
          <a:xfrm>
            <a:off x="-401409" y="542362"/>
            <a:ext cx="749030" cy="749030"/>
          </a:xfrm>
          <a:prstGeom prst="ellipse">
            <a:avLst/>
          </a:prstGeom>
          <a:solidFill>
            <a:srgbClr val="C60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60863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F6917B6-58AA-014C-AF50-ECF4B037BF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66" y="6215882"/>
            <a:ext cx="286100" cy="3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98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1E21A3-1D62-4580-8E06-0E0E65E37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6B247C-2DBC-4D8B-83E0-788E8E55D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C08BEA-31A1-4A4B-AA6B-3DFED5965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2BC2BC-F389-411A-AFEE-BD16CAB4B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A45AE6-9578-42B1-95AF-B5CD1FE15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9E0A-D38C-415F-81DC-E9F60AB4F7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4253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1A8A5C-8851-4CE4-9AF6-038312BF3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74FB7D-4B63-4222-B5E7-A684AE36F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116ABDA-E633-47D7-97C7-E3D36F147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1889FF-E3D3-468F-AAD7-286B60BAE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68812C-9EB8-43C5-A7C5-75B6155DB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960B7B-3DA4-4DB2-B58D-771DE1170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9E0A-D38C-415F-81DC-E9F60AB4F7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319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80BF58-37CA-47DA-A524-6B8A75168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19B50C-699C-4589-BB39-649EA393B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A859A69-E4C5-411F-99EF-90C66A7E8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5D9BE8C-1622-462E-9908-406EB26E9D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0CD962E-0852-4CF9-8B33-5965F3E823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644E3B1-3719-4BE6-9DA6-AF8CC7AAC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0539CD5-CA4E-47E3-B3E7-741E1B0E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14D2402-686A-4B61-801B-66082ACAC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9E0A-D38C-415F-81DC-E9F60AB4F7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3749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503D67-8F80-4A1F-90BB-CED1B3F3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36A0526-55FF-4F05-BB14-1860F31B0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D14368-A339-4E74-B16C-D3254A3B4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3EFFCC0-4E21-460F-8F50-2DF02E6E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9E0A-D38C-415F-81DC-E9F60AB4F7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6783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246B8DE-5854-491D-9FA1-B4D9E753A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6A87802-93DE-40F3-B039-E7C040C62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03D7A9-07F2-40F1-98E2-0598A625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9E0A-D38C-415F-81DC-E9F60AB4F7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7803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768629-4624-429F-B20D-B5A563B94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CEB331-92C2-4692-B9FD-1563E435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B5D4E7-DE11-4258-A830-6C877779E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3DC840F-D71C-4980-AEF4-B9329605F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DE53A1-125D-4CD0-AAD1-6F98F6E4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D24AE7-6A5D-4D8C-92B2-1C6C2A745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9E0A-D38C-415F-81DC-E9F60AB4F7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15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52C3-5DDC-4D32-8B23-B019118BB087}" type="datetimeFigureOut">
              <a:rPr lang="id-ID" smtClean="0"/>
              <a:t>06/10/2025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8460-629E-41F2-AD35-4F27987C7A1A}" type="slidenum">
              <a:rPr lang="id-ID" smtClean="0"/>
              <a:t>‹N°›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888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D4A49D-58DF-44F6-89A1-E7E932329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3C3B8F6-7D2F-4C22-9213-341A0E1ACC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B38B23A-D85B-4F3F-B500-EF5F5B8ED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075DE9-6004-422C-B332-F4DE0452E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E373A9-0B4B-449C-A3F6-8B8E069D4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57F1F6-34BD-4055-AE58-2466AE7C9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9E0A-D38C-415F-81DC-E9F60AB4F7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1406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31F556-6120-4BF8-856F-671BC8E7F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F92E33-28FD-4F72-99C3-2C5E4C902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A6A1BF-5E44-473A-916A-83846D502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54CEFA-D7AA-415E-96D7-8139C35A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131FAA-A88E-4AB5-8F5B-9C405A1F8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9E0A-D38C-415F-81DC-E9F60AB4F7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8350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3010557-4BD1-4028-901E-ADCB2E543B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E8D33BF-FEDF-45C7-A4E4-048ADA1CA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524464-1C92-4ADD-8858-634FA944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378DDF-003B-4AD4-8D25-421211407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8D6662-72DC-4CD2-AFEB-14C843C04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9E0A-D38C-415F-81DC-E9F60AB4F7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9963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B1996E-7545-4F4D-80DB-CFE47FB0824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7483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5970494"/>
          </a:xfrm>
          <a:prstGeom prst="rect">
            <a:avLst/>
          </a:prstGeom>
          <a:solidFill>
            <a:srgbClr val="233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76992" y="3138065"/>
            <a:ext cx="4698081" cy="435703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B1996E-7545-4F4D-80DB-CFE47FB0824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482" y="2418080"/>
            <a:ext cx="2571036" cy="1875677"/>
          </a:xfrm>
          <a:prstGeom prst="rect">
            <a:avLst/>
          </a:prstGeo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566670" y="3128837"/>
            <a:ext cx="4559189" cy="454159"/>
          </a:xfrm>
        </p:spPr>
        <p:txBody>
          <a:bodyPr anchor="ctr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845663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B1996E-7545-4F4D-80DB-CFE47FB08240}" type="slidenum"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5970494"/>
          </a:xfrm>
          <a:prstGeom prst="rect">
            <a:avLst/>
          </a:prstGeom>
          <a:solidFill>
            <a:srgbClr val="233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648" y="6064748"/>
            <a:ext cx="803877" cy="67736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5" y="2418080"/>
            <a:ext cx="2571036" cy="1875677"/>
          </a:xfrm>
          <a:prstGeom prst="rect">
            <a:avLst/>
          </a:prstGeom>
        </p:spPr>
      </p:pic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>
          <a:xfrm>
            <a:off x="7061200" y="2908300"/>
            <a:ext cx="4357386" cy="824753"/>
          </a:xfrm>
        </p:spPr>
        <p:txBody>
          <a:bodyPr>
            <a:normAutofit/>
          </a:bodyPr>
          <a:lstStyle>
            <a:lvl1pPr>
              <a:defRPr lang="fr-FR" sz="1800" b="1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6090437"/>
            <a:ext cx="978924" cy="651676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22500" y="2908300"/>
            <a:ext cx="2832100" cy="824753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970698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550398"/>
            <a:ext cx="12192000" cy="2420096"/>
          </a:xfrm>
          <a:prstGeom prst="rect">
            <a:avLst/>
          </a:prstGeom>
          <a:solidFill>
            <a:srgbClr val="233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93501" y="4071469"/>
            <a:ext cx="4983051" cy="1325563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87817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9650"/>
          </a:xfrm>
        </p:spPr>
        <p:txBody>
          <a:bodyPr/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04769" y="4588056"/>
            <a:ext cx="128473" cy="292387"/>
          </a:xfrm>
          <a:prstGeom prst="rect">
            <a:avLst/>
          </a:prstGeo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4"/>
          </p:nvPr>
        </p:nvSpPr>
        <p:spPr>
          <a:xfrm>
            <a:off x="6219825" y="4071938"/>
            <a:ext cx="5600700" cy="132556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B1996E-7545-4F4D-80DB-CFE47FB0824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190699" y="6198164"/>
            <a:ext cx="1238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000" dirty="0">
                <a:latin typeface="Arial" charset="0"/>
                <a:ea typeface="Arial" charset="0"/>
                <a:cs typeface="Arial" charset="0"/>
              </a:rPr>
              <a:t>ADKEYS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91" y="6216504"/>
            <a:ext cx="88908" cy="202338"/>
          </a:xfrm>
          <a:prstGeom prst="rect">
            <a:avLst/>
          </a:prstGeom>
        </p:spPr>
      </p:pic>
      <p:sp>
        <p:nvSpPr>
          <p:cNvPr id="15" name="ZoneTexte 14"/>
          <p:cNvSpPr txBox="1"/>
          <p:nvPr userDrawn="1"/>
        </p:nvSpPr>
        <p:spPr>
          <a:xfrm>
            <a:off x="2007235" y="6199102"/>
            <a:ext cx="45875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ERCOM –</a:t>
            </a:r>
            <a:r>
              <a:rPr lang="fr-FR" sz="1000" b="1" baseline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LANCEMENT CRYPTOBOX</a:t>
            </a:r>
            <a:endParaRPr lang="fr-FR" sz="1000" b="1" noProof="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7" y="6028437"/>
            <a:ext cx="624896" cy="80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429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6042" y="3905"/>
            <a:ext cx="12208042" cy="914400"/>
          </a:xfrm>
          <a:prstGeom prst="rect">
            <a:avLst/>
          </a:prstGeom>
          <a:solidFill>
            <a:srgbClr val="233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263739"/>
            <a:ext cx="10515600" cy="394729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8200" y="2086378"/>
            <a:ext cx="10515600" cy="3665586"/>
          </a:xfrm>
        </p:spPr>
        <p:txBody>
          <a:bodyPr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313" y="314911"/>
            <a:ext cx="128473" cy="292387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307395"/>
            <a:ext cx="10515600" cy="489353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6" y="5819144"/>
            <a:ext cx="782954" cy="100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612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cteur droit 16"/>
          <p:cNvCxnSpPr/>
          <p:nvPr userDrawn="1"/>
        </p:nvCxnSpPr>
        <p:spPr>
          <a:xfrm>
            <a:off x="309282" y="5970494"/>
            <a:ext cx="115644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16042" y="3905"/>
            <a:ext cx="12208042" cy="914400"/>
          </a:xfrm>
          <a:prstGeom prst="rect">
            <a:avLst/>
          </a:prstGeom>
          <a:solidFill>
            <a:srgbClr val="233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263739"/>
            <a:ext cx="10515600" cy="394729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218628" y="1455873"/>
            <a:ext cx="7135171" cy="4296091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313" y="314911"/>
            <a:ext cx="128473" cy="29238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313" y="1507389"/>
            <a:ext cx="95858" cy="218155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455873"/>
            <a:ext cx="3200400" cy="1210054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B1996E-7545-4F4D-80DB-CFE47FB0824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0382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90699" y="6198164"/>
            <a:ext cx="1238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000" dirty="0">
                <a:latin typeface="Arial" charset="0"/>
                <a:ea typeface="Arial" charset="0"/>
                <a:cs typeface="Arial" charset="0"/>
              </a:rPr>
              <a:t>ADKEYS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91" y="6216504"/>
            <a:ext cx="88908" cy="202338"/>
          </a:xfrm>
          <a:prstGeom prst="rect">
            <a:avLst/>
          </a:prstGeom>
        </p:spPr>
      </p:pic>
      <p:sp>
        <p:nvSpPr>
          <p:cNvPr id="18" name="ZoneTexte 17"/>
          <p:cNvSpPr txBox="1"/>
          <p:nvPr userDrawn="1"/>
        </p:nvSpPr>
        <p:spPr>
          <a:xfrm>
            <a:off x="2007235" y="6199102"/>
            <a:ext cx="45875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CLIENT OBJET</a:t>
            </a:r>
            <a:endParaRPr lang="fr-FR" sz="1000" b="1" noProof="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9430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>
            <a:off x="309282" y="5970494"/>
            <a:ext cx="115644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16042" y="3905"/>
            <a:ext cx="12208042" cy="914400"/>
          </a:xfrm>
          <a:prstGeom prst="rect">
            <a:avLst/>
          </a:prstGeom>
          <a:solidFill>
            <a:srgbClr val="233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263739"/>
            <a:ext cx="10515600" cy="394729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478072" y="2086378"/>
            <a:ext cx="5409128" cy="3665586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313" y="314911"/>
            <a:ext cx="128473" cy="29238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0540" y="1442994"/>
            <a:ext cx="95858" cy="218155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6478072" y="1307395"/>
            <a:ext cx="5409128" cy="489353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B1996E-7545-4F4D-80DB-CFE47FB0824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87817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4"/>
          </p:nvPr>
        </p:nvSpPr>
        <p:spPr>
          <a:xfrm>
            <a:off x="-15875" y="917575"/>
            <a:ext cx="5837238" cy="5052919"/>
          </a:xfrm>
        </p:spPr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190699" y="6198164"/>
            <a:ext cx="1238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000" dirty="0">
                <a:latin typeface="Arial" charset="0"/>
                <a:ea typeface="Arial" charset="0"/>
                <a:cs typeface="Arial" charset="0"/>
              </a:rPr>
              <a:t>ADKEYS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91" y="6216504"/>
            <a:ext cx="88908" cy="202338"/>
          </a:xfrm>
          <a:prstGeom prst="rect">
            <a:avLst/>
          </a:prstGeom>
        </p:spPr>
      </p:pic>
      <p:sp>
        <p:nvSpPr>
          <p:cNvPr id="18" name="ZoneTexte 17"/>
          <p:cNvSpPr txBox="1"/>
          <p:nvPr userDrawn="1"/>
        </p:nvSpPr>
        <p:spPr>
          <a:xfrm>
            <a:off x="2007235" y="6199102"/>
            <a:ext cx="45875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CLIENT OBJET</a:t>
            </a:r>
            <a:endParaRPr lang="fr-FR" sz="1000" b="1" noProof="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38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52C3-5DDC-4D32-8B23-B019118BB087}" type="datetimeFigureOut">
              <a:rPr lang="id-ID" smtClean="0"/>
              <a:t>06/10/2025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8460-629E-41F2-AD35-4F27987C7A1A}" type="slidenum">
              <a:rPr lang="id-ID" smtClean="0"/>
              <a:t>‹N°›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36714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>
            <a:off x="309282" y="5970494"/>
            <a:ext cx="115644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16043" y="3905"/>
            <a:ext cx="5857200" cy="914400"/>
          </a:xfrm>
          <a:prstGeom prst="rect">
            <a:avLst/>
          </a:prstGeom>
          <a:solidFill>
            <a:srgbClr val="233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263739"/>
            <a:ext cx="4712594" cy="394729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478072" y="2086378"/>
            <a:ext cx="5409128" cy="3665586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313" y="314911"/>
            <a:ext cx="128473" cy="29238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0540" y="1442994"/>
            <a:ext cx="95858" cy="218155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6478072" y="1307395"/>
            <a:ext cx="5409128" cy="489353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B1996E-7545-4F4D-80DB-CFE47FB0824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87817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4"/>
          </p:nvPr>
        </p:nvSpPr>
        <p:spPr>
          <a:xfrm>
            <a:off x="-15875" y="917575"/>
            <a:ext cx="5837238" cy="5052919"/>
          </a:xfrm>
        </p:spPr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190699" y="6198164"/>
            <a:ext cx="1238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000" dirty="0">
                <a:latin typeface="Arial" charset="0"/>
                <a:ea typeface="Arial" charset="0"/>
                <a:cs typeface="Arial" charset="0"/>
              </a:rPr>
              <a:t>ADKEYS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91" y="6216504"/>
            <a:ext cx="88908" cy="202338"/>
          </a:xfrm>
          <a:prstGeom prst="rect">
            <a:avLst/>
          </a:prstGeom>
        </p:spPr>
      </p:pic>
      <p:sp>
        <p:nvSpPr>
          <p:cNvPr id="18" name="ZoneTexte 17"/>
          <p:cNvSpPr txBox="1"/>
          <p:nvPr userDrawn="1"/>
        </p:nvSpPr>
        <p:spPr>
          <a:xfrm>
            <a:off x="2007235" y="6199102"/>
            <a:ext cx="45875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CLIENT OBJET</a:t>
            </a:r>
            <a:endParaRPr lang="fr-FR" sz="1000" b="1" noProof="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4962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>
            <a:off x="309282" y="5970494"/>
            <a:ext cx="115644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16043" y="3905"/>
            <a:ext cx="5857200" cy="914400"/>
          </a:xfrm>
          <a:prstGeom prst="rect">
            <a:avLst/>
          </a:prstGeom>
          <a:solidFill>
            <a:srgbClr val="233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263739"/>
            <a:ext cx="4712594" cy="394729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810899" y="4470153"/>
            <a:ext cx="7316446" cy="1304986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313" y="314911"/>
            <a:ext cx="128473" cy="29238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786" y="4496674"/>
            <a:ext cx="95858" cy="218155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02382" y="4470153"/>
            <a:ext cx="2621868" cy="489353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591050" y="6165850"/>
            <a:ext cx="27432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B1996E-7545-4F4D-80DB-CFE47FB0824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4467" y="61658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4"/>
          </p:nvPr>
        </p:nvSpPr>
        <p:spPr>
          <a:xfrm>
            <a:off x="-15876" y="917575"/>
            <a:ext cx="11143221" cy="3242301"/>
          </a:xfrm>
        </p:spPr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190699" y="6198164"/>
            <a:ext cx="1238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000" dirty="0">
                <a:latin typeface="Arial" charset="0"/>
                <a:ea typeface="Arial" charset="0"/>
                <a:cs typeface="Arial" charset="0"/>
              </a:rPr>
              <a:t>ADKEYS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91" y="6216504"/>
            <a:ext cx="88908" cy="202338"/>
          </a:xfrm>
          <a:prstGeom prst="rect">
            <a:avLst/>
          </a:prstGeom>
        </p:spPr>
      </p:pic>
      <p:sp>
        <p:nvSpPr>
          <p:cNvPr id="18" name="ZoneTexte 17"/>
          <p:cNvSpPr txBox="1"/>
          <p:nvPr userDrawn="1"/>
        </p:nvSpPr>
        <p:spPr>
          <a:xfrm>
            <a:off x="2007235" y="6199102"/>
            <a:ext cx="45875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CLIENT OBJET</a:t>
            </a:r>
            <a:endParaRPr lang="fr-FR" sz="1000" b="1" noProof="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7894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>
            <a:off x="309282" y="5970494"/>
            <a:ext cx="115644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16044" y="3905"/>
            <a:ext cx="12208043" cy="914400"/>
          </a:xfrm>
          <a:prstGeom prst="rect">
            <a:avLst/>
          </a:prstGeom>
          <a:solidFill>
            <a:srgbClr val="233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263739"/>
            <a:ext cx="4712594" cy="394729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810899" y="4470153"/>
            <a:ext cx="7316446" cy="1304986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313" y="314911"/>
            <a:ext cx="128473" cy="29238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786" y="4496674"/>
            <a:ext cx="95858" cy="218155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02382" y="4470153"/>
            <a:ext cx="2621868" cy="489353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591050" y="6165850"/>
            <a:ext cx="27432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B1996E-7545-4F4D-80DB-CFE47FB0824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4467" y="61658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4"/>
          </p:nvPr>
        </p:nvSpPr>
        <p:spPr>
          <a:xfrm>
            <a:off x="-15876" y="917575"/>
            <a:ext cx="11143221" cy="3242301"/>
          </a:xfrm>
        </p:spPr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190699" y="6198164"/>
            <a:ext cx="1238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000" dirty="0">
                <a:latin typeface="Arial" charset="0"/>
                <a:ea typeface="Arial" charset="0"/>
                <a:cs typeface="Arial" charset="0"/>
              </a:rPr>
              <a:t>ADKEYS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91" y="6216504"/>
            <a:ext cx="88908" cy="202338"/>
          </a:xfrm>
          <a:prstGeom prst="rect">
            <a:avLst/>
          </a:prstGeom>
        </p:spPr>
      </p:pic>
      <p:sp>
        <p:nvSpPr>
          <p:cNvPr id="18" name="ZoneTexte 17"/>
          <p:cNvSpPr txBox="1"/>
          <p:nvPr userDrawn="1"/>
        </p:nvSpPr>
        <p:spPr>
          <a:xfrm>
            <a:off x="2007235" y="6199102"/>
            <a:ext cx="45875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CLIENT OBJET</a:t>
            </a:r>
            <a:endParaRPr lang="fr-FR" sz="1000" b="1" noProof="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3427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648" y="6064748"/>
            <a:ext cx="803877" cy="67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388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E240-2B7D-47F8-B6E7-686311154350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88" y="314684"/>
            <a:ext cx="5234609" cy="109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996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E240-2B7D-47F8-B6E7-686311154350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88" y="314684"/>
            <a:ext cx="5234609" cy="109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024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E240-2B7D-47F8-B6E7-686311154350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88" y="314684"/>
            <a:ext cx="5234609" cy="109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701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E240-2B7D-47F8-B6E7-686311154350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88" y="314684"/>
            <a:ext cx="5234609" cy="109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3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52C3-5DDC-4D32-8B23-B019118BB087}" type="datetimeFigureOut">
              <a:rPr lang="id-ID" smtClean="0"/>
              <a:t>06/10/2025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8460-629E-41F2-AD35-4F27987C7A1A}" type="slidenum">
              <a:rPr lang="id-ID" smtClean="0"/>
              <a:t>‹N°›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1120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52C3-5DDC-4D32-8B23-B019118BB087}" type="datetimeFigureOut">
              <a:rPr lang="id-ID" smtClean="0"/>
              <a:t>06/10/2025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8460-629E-41F2-AD35-4F27987C7A1A}" type="slidenum">
              <a:rPr lang="id-ID" smtClean="0"/>
              <a:t>‹N°›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2179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52C3-5DDC-4D32-8B23-B019118BB087}" type="datetimeFigureOut">
              <a:rPr lang="id-ID" smtClean="0"/>
              <a:t>06/10/2025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8460-629E-41F2-AD35-4F27987C7A1A}" type="slidenum">
              <a:rPr lang="id-ID" smtClean="0"/>
              <a:t>‹N°›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485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90550" y="628650"/>
            <a:ext cx="4514850" cy="5505450"/>
          </a:xfrm>
          <a:custGeom>
            <a:avLst/>
            <a:gdLst>
              <a:gd name="connsiteX0" fmla="*/ 0 w 4514850"/>
              <a:gd name="connsiteY0" fmla="*/ 0 h 5505450"/>
              <a:gd name="connsiteX1" fmla="*/ 4514850 w 4514850"/>
              <a:gd name="connsiteY1" fmla="*/ 0 h 5505450"/>
              <a:gd name="connsiteX2" fmla="*/ 4514850 w 4514850"/>
              <a:gd name="connsiteY2" fmla="*/ 5505450 h 5505450"/>
              <a:gd name="connsiteX3" fmla="*/ 0 w 4514850"/>
              <a:gd name="connsiteY3" fmla="*/ 5505450 h 550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4850" h="5505450">
                <a:moveTo>
                  <a:pt x="0" y="0"/>
                </a:moveTo>
                <a:lnTo>
                  <a:pt x="4514850" y="0"/>
                </a:lnTo>
                <a:lnTo>
                  <a:pt x="4514850" y="5505450"/>
                </a:lnTo>
                <a:lnTo>
                  <a:pt x="0" y="55054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905250" y="914400"/>
            <a:ext cx="3155708" cy="3848100"/>
          </a:xfrm>
          <a:custGeom>
            <a:avLst/>
            <a:gdLst>
              <a:gd name="connsiteX0" fmla="*/ 0 w 3155708"/>
              <a:gd name="connsiteY0" fmla="*/ 0 h 3848100"/>
              <a:gd name="connsiteX1" fmla="*/ 3155708 w 3155708"/>
              <a:gd name="connsiteY1" fmla="*/ 0 h 3848100"/>
              <a:gd name="connsiteX2" fmla="*/ 3155708 w 3155708"/>
              <a:gd name="connsiteY2" fmla="*/ 3848100 h 3848100"/>
              <a:gd name="connsiteX3" fmla="*/ 0 w 3155708"/>
              <a:gd name="connsiteY3" fmla="*/ 3848100 h 384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5708" h="3848100">
                <a:moveTo>
                  <a:pt x="0" y="0"/>
                </a:moveTo>
                <a:lnTo>
                  <a:pt x="3155708" y="0"/>
                </a:lnTo>
                <a:lnTo>
                  <a:pt x="3155708" y="3848100"/>
                </a:lnTo>
                <a:lnTo>
                  <a:pt x="0" y="38481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559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A52C3-5DDC-4D32-8B23-B019118BB087}" type="datetimeFigureOut">
              <a:rPr lang="id-ID" smtClean="0"/>
              <a:t>06/10/2025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98460-629E-41F2-AD35-4F27987C7A1A}" type="slidenum">
              <a:rPr lang="id-ID" smtClean="0"/>
              <a:t>‹N°›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126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79" r:id="rId9"/>
    <p:sldLayoutId id="2147483678" r:id="rId10"/>
    <p:sldLayoutId id="2147483677" r:id="rId11"/>
    <p:sldLayoutId id="2147483676" r:id="rId12"/>
    <p:sldLayoutId id="2147483675" r:id="rId13"/>
    <p:sldLayoutId id="2147483674" r:id="rId14"/>
    <p:sldLayoutId id="2147483673" r:id="rId15"/>
    <p:sldLayoutId id="2147483672" r:id="rId16"/>
    <p:sldLayoutId id="2147483671" r:id="rId17"/>
    <p:sldLayoutId id="2147483670" r:id="rId18"/>
    <p:sldLayoutId id="2147483669" r:id="rId19"/>
    <p:sldLayoutId id="2147483668" r:id="rId20"/>
    <p:sldLayoutId id="2147483667" r:id="rId21"/>
    <p:sldLayoutId id="2147483666" r:id="rId22"/>
    <p:sldLayoutId id="2147483665" r:id="rId23"/>
    <p:sldLayoutId id="2147483664" r:id="rId24"/>
    <p:sldLayoutId id="2147483663" r:id="rId25"/>
    <p:sldLayoutId id="2147483662" r:id="rId26"/>
    <p:sldLayoutId id="2147483661" r:id="rId27"/>
    <p:sldLayoutId id="2147483656" r:id="rId28"/>
    <p:sldLayoutId id="2147483657" r:id="rId29"/>
    <p:sldLayoutId id="2147483658" r:id="rId30"/>
    <p:sldLayoutId id="2147483659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4EBDB59-8B8D-464A-9957-24090B2AE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D3D925-4330-46E3-B16B-257EC3886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3B34CA-0E68-4980-819A-CD4724A27B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004D1B-5F56-4764-A7F4-DD90BC658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536200-8916-4D6B-B0CC-2F519F905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E71DB-0684-468D-9D74-389ACBB046C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322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6.png"/><Relationship Id="rId5" Type="http://schemas.openxmlformats.org/officeDocument/2006/relationships/image" Target="../media/image41.png"/><Relationship Id="rId10" Type="http://schemas.openxmlformats.org/officeDocument/2006/relationships/image" Target="../media/image43.svg"/><Relationship Id="rId4" Type="http://schemas.openxmlformats.org/officeDocument/2006/relationships/image" Target="../media/image35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6.jpe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7.jpe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8.pn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9.jpe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0.jpe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1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2.pn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rose, violet&#10;&#10;Description générée automatiquement">
            <a:extLst>
              <a:ext uri="{FF2B5EF4-FFF2-40B4-BE49-F238E27FC236}">
                <a16:creationId xmlns:a16="http://schemas.microsoft.com/office/drawing/2014/main" id="{47AA79B7-84E8-440A-87D2-32CBE58A7F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1511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1750D6A-55F9-4FE9-860A-5A4DCC287B16}"/>
              </a:ext>
            </a:extLst>
          </p:cNvPr>
          <p:cNvSpPr/>
          <p:nvPr/>
        </p:nvSpPr>
        <p:spPr>
          <a:xfrm>
            <a:off x="4775200" y="1"/>
            <a:ext cx="753533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Une image contenant table, dessin&#10;&#10;Description générée automatiquement">
            <a:extLst>
              <a:ext uri="{FF2B5EF4-FFF2-40B4-BE49-F238E27FC236}">
                <a16:creationId xmlns:a16="http://schemas.microsoft.com/office/drawing/2014/main" id="{4D059E4A-EFF4-4EE7-97D0-E70ECF8082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588" y="2303174"/>
            <a:ext cx="6864466" cy="1436975"/>
          </a:xfrm>
          <a:prstGeom prst="rect">
            <a:avLst/>
          </a:prstGeom>
        </p:spPr>
      </p:pic>
      <p:pic>
        <p:nvPicPr>
          <p:cNvPr id="17" name="Image 1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FC00D0F-D38D-401D-8FF4-E430954A6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018" y="5158534"/>
            <a:ext cx="1066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39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9867900" y="4552950"/>
            <a:ext cx="2324100" cy="2305050"/>
          </a:xfrm>
          <a:prstGeom prst="rect">
            <a:avLst/>
          </a:prstGeom>
          <a:solidFill>
            <a:srgbClr val="C61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ectangle 14"/>
          <p:cNvSpPr/>
          <p:nvPr/>
        </p:nvSpPr>
        <p:spPr>
          <a:xfrm>
            <a:off x="6744394" y="1"/>
            <a:ext cx="5447606" cy="883878"/>
          </a:xfrm>
          <a:prstGeom prst="rect">
            <a:avLst/>
          </a:prstGeom>
          <a:solidFill>
            <a:srgbClr val="F79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1646449" y="1954333"/>
            <a:ext cx="3858482" cy="700957"/>
          </a:xfrm>
          <a:prstGeom prst="rect">
            <a:avLst/>
          </a:prstGeom>
          <a:solidFill>
            <a:srgbClr val="C61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1576893" y="1062895"/>
            <a:ext cx="3230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L’OBJET MEDIA</a:t>
            </a:r>
          </a:p>
          <a:p>
            <a:r>
              <a:rPr lang="fr-FR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EN FRANCE </a:t>
            </a:r>
            <a:endParaRPr lang="id-ID" sz="2400" spc="600" dirty="0">
              <a:solidFill>
                <a:schemeClr val="tx1">
                  <a:lumMod val="85000"/>
                  <a:lumOff val="1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4705" y="1947404"/>
            <a:ext cx="3838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spc="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PERCEPTION</a:t>
            </a:r>
            <a:endParaRPr lang="id-ID" sz="4000" spc="6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13" name="Espace réservé pour une image  12" descr="Une image contenant assis, table, télécommande, ordinateur&#10;&#10;Description générée automatiquement">
            <a:extLst>
              <a:ext uri="{FF2B5EF4-FFF2-40B4-BE49-F238E27FC236}">
                <a16:creationId xmlns:a16="http://schemas.microsoft.com/office/drawing/2014/main" id="{C51E6F75-E53A-4323-8EF1-107A84CE6B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r="19218"/>
          <a:stretch>
            <a:fillRect/>
          </a:stretch>
        </p:blipFill>
        <p:spPr/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FA038AC-4931-412D-87E8-A0A57243ECDA}"/>
              </a:ext>
            </a:extLst>
          </p:cNvPr>
          <p:cNvSpPr/>
          <p:nvPr/>
        </p:nvSpPr>
        <p:spPr>
          <a:xfrm>
            <a:off x="1633469" y="2757054"/>
            <a:ext cx="2649699" cy="700957"/>
          </a:xfrm>
          <a:prstGeom prst="rect">
            <a:avLst/>
          </a:prstGeom>
          <a:solidFill>
            <a:srgbClr val="F79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E6C89139-9491-4DDA-80D3-CBC4E51410D1}"/>
              </a:ext>
            </a:extLst>
          </p:cNvPr>
          <p:cNvSpPr txBox="1"/>
          <p:nvPr/>
        </p:nvSpPr>
        <p:spPr>
          <a:xfrm>
            <a:off x="1691726" y="2750125"/>
            <a:ext cx="2400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spc="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IMPACT</a:t>
            </a:r>
            <a:endParaRPr lang="id-ID" sz="4000" spc="6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1F0E6541-3B51-4FC9-A045-A783CCAB421F}"/>
              </a:ext>
            </a:extLst>
          </p:cNvPr>
          <p:cNvSpPr txBox="1"/>
          <p:nvPr/>
        </p:nvSpPr>
        <p:spPr>
          <a:xfrm>
            <a:off x="1095867" y="2459961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&amp;</a:t>
            </a:r>
            <a:endParaRPr lang="id-ID" sz="2400" spc="600" dirty="0">
              <a:solidFill>
                <a:schemeClr val="tx1">
                  <a:lumMod val="85000"/>
                  <a:lumOff val="1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7D5C6DD3-E3DA-40F5-9D85-459FD8E64E28}"/>
              </a:ext>
            </a:extLst>
          </p:cNvPr>
          <p:cNvSpPr txBox="1"/>
          <p:nvPr/>
        </p:nvSpPr>
        <p:spPr>
          <a:xfrm>
            <a:off x="1604340" y="3845715"/>
            <a:ext cx="3900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pc="30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LES RÉSULTATS PRESENTÉS SONT ISSUS DE PLUSIEURS ÉTUDES, REALISEES PAR :</a:t>
            </a:r>
            <a:endParaRPr lang="id-ID" sz="1600" spc="300" dirty="0">
              <a:solidFill>
                <a:schemeClr val="bg1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C9AD21B1-6E5D-46B6-8F66-83912BBDBDD5}"/>
              </a:ext>
            </a:extLst>
          </p:cNvPr>
          <p:cNvGrpSpPr/>
          <p:nvPr/>
        </p:nvGrpSpPr>
        <p:grpSpPr>
          <a:xfrm>
            <a:off x="940162" y="5303087"/>
            <a:ext cx="4906647" cy="1078663"/>
            <a:chOff x="1020043" y="5202302"/>
            <a:chExt cx="4906647" cy="1078663"/>
          </a:xfrm>
        </p:grpSpPr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A0697575-846D-4180-8D07-E43710117D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043" y="5202302"/>
              <a:ext cx="641340" cy="107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4">
              <a:extLst>
                <a:ext uri="{FF2B5EF4-FFF2-40B4-BE49-F238E27FC236}">
                  <a16:creationId xmlns:a16="http://schemas.microsoft.com/office/drawing/2014/main" id="{39B6919D-5785-4F65-8AFD-95B18CBE5A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9359" y="5442212"/>
              <a:ext cx="1944216" cy="598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E6FC691F-D3CA-4E48-87F2-DE16394BD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1551" y="5440112"/>
              <a:ext cx="1145139" cy="7099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19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22745" y="1572907"/>
            <a:ext cx="2539725" cy="700957"/>
          </a:xfrm>
          <a:prstGeom prst="rect">
            <a:avLst/>
          </a:prstGeom>
          <a:solidFill>
            <a:srgbClr val="C61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TextBox 16"/>
          <p:cNvSpPr txBox="1"/>
          <p:nvPr/>
        </p:nvSpPr>
        <p:spPr>
          <a:xfrm>
            <a:off x="322745" y="274425"/>
            <a:ext cx="4434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CE QUE VOUS </a:t>
            </a:r>
            <a:endParaRPr lang="id-ID" sz="4000" spc="600" dirty="0">
              <a:solidFill>
                <a:schemeClr val="tx1">
                  <a:lumMod val="85000"/>
                  <a:lumOff val="1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2745" y="858092"/>
            <a:ext cx="3122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POSS</a:t>
            </a:r>
            <a:r>
              <a:rPr lang="fr-FR" sz="4000" dirty="0">
                <a:latin typeface="Leelawadee" panose="020B0502040204020203" pitchFamily="34" charset="-34"/>
              </a:rPr>
              <a:t>É</a:t>
            </a:r>
            <a:r>
              <a:rPr lang="fr-FR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DEZ</a:t>
            </a:r>
            <a:endParaRPr lang="id-ID" sz="4000" spc="600" dirty="0">
              <a:solidFill>
                <a:schemeClr val="tx1">
                  <a:lumMod val="85000"/>
                  <a:lumOff val="1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2510" y="1565977"/>
            <a:ext cx="2755248" cy="727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spc="600" dirty="0">
                <a:solidFill>
                  <a:schemeClr val="bg1"/>
                </a:solidFill>
                <a:latin typeface="Lato Heavy" panose="020F0502020204030203" pitchFamily="34" charset="0"/>
              </a:rPr>
              <a:t>LE PLUS</a:t>
            </a:r>
            <a:endParaRPr lang="id-ID" sz="4000" spc="6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EDF0F-D7C8-4F4B-BCBD-F0B6ADBBF249}"/>
              </a:ext>
            </a:extLst>
          </p:cNvPr>
          <p:cNvSpPr/>
          <p:nvPr/>
        </p:nvSpPr>
        <p:spPr>
          <a:xfrm>
            <a:off x="1039745" y="2929835"/>
            <a:ext cx="707885" cy="707885"/>
          </a:xfrm>
          <a:prstGeom prst="rect">
            <a:avLst/>
          </a:prstGeom>
          <a:solidFill>
            <a:srgbClr val="F79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01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3CE7EA-3F67-4A06-9E2F-F67974206B74}"/>
              </a:ext>
            </a:extLst>
          </p:cNvPr>
          <p:cNvSpPr/>
          <p:nvPr/>
        </p:nvSpPr>
        <p:spPr>
          <a:xfrm>
            <a:off x="1039745" y="4038589"/>
            <a:ext cx="707885" cy="707885"/>
          </a:xfrm>
          <a:prstGeom prst="rect">
            <a:avLst/>
          </a:prstGeom>
          <a:solidFill>
            <a:srgbClr val="F79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02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B30259C-5FCD-4883-AE34-0F19A3AC4574}"/>
              </a:ext>
            </a:extLst>
          </p:cNvPr>
          <p:cNvSpPr/>
          <p:nvPr/>
        </p:nvSpPr>
        <p:spPr>
          <a:xfrm>
            <a:off x="1039745" y="5163364"/>
            <a:ext cx="707885" cy="707885"/>
          </a:xfrm>
          <a:prstGeom prst="rect">
            <a:avLst/>
          </a:prstGeom>
          <a:solidFill>
            <a:srgbClr val="F79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03</a:t>
            </a:r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54252813-A3AD-4703-8987-6D47580D95ED}"/>
              </a:ext>
            </a:extLst>
          </p:cNvPr>
          <p:cNvSpPr txBox="1"/>
          <p:nvPr/>
        </p:nvSpPr>
        <p:spPr>
          <a:xfrm>
            <a:off x="2018086" y="3083722"/>
            <a:ext cx="4551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spc="3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INSTRUMENT ÉCRITURE (31,7%)</a:t>
            </a:r>
            <a:endParaRPr lang="id-ID" sz="2000" spc="300" dirty="0">
              <a:solidFill>
                <a:schemeClr val="bg2">
                  <a:lumMod val="2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975DC297-B5C4-42C0-AF85-C105601663F9}"/>
              </a:ext>
            </a:extLst>
          </p:cNvPr>
          <p:cNvSpPr txBox="1"/>
          <p:nvPr/>
        </p:nvSpPr>
        <p:spPr>
          <a:xfrm>
            <a:off x="2104487" y="5292023"/>
            <a:ext cx="2813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spc="3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PAPETERIE (15,2%)</a:t>
            </a:r>
            <a:endParaRPr lang="id-ID" sz="2000" spc="300" dirty="0">
              <a:solidFill>
                <a:schemeClr val="bg2">
                  <a:lumMod val="2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27" name="TextBox 13">
            <a:extLst>
              <a:ext uri="{FF2B5EF4-FFF2-40B4-BE49-F238E27FC236}">
                <a16:creationId xmlns:a16="http://schemas.microsoft.com/office/drawing/2014/main" id="{0BD2A33D-1B93-4919-B07E-BE1681649700}"/>
              </a:ext>
            </a:extLst>
          </p:cNvPr>
          <p:cNvSpPr txBox="1"/>
          <p:nvPr/>
        </p:nvSpPr>
        <p:spPr>
          <a:xfrm>
            <a:off x="2083798" y="4192476"/>
            <a:ext cx="2560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spc="300" dirty="0">
                <a:solidFill>
                  <a:srgbClr val="FF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GOODIES</a:t>
            </a:r>
            <a:r>
              <a:rPr lang="fr-FR" sz="2000" spc="3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(19,4%)</a:t>
            </a:r>
            <a:endParaRPr lang="id-ID" sz="2000" spc="300" dirty="0">
              <a:solidFill>
                <a:schemeClr val="bg2">
                  <a:lumMod val="2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pic>
        <p:nvPicPr>
          <p:cNvPr id="8" name="Image 7" descr="Une image contenant blanc, noir, réfrigérateur, homme&#10;&#10;Description générée automatiquement">
            <a:extLst>
              <a:ext uri="{FF2B5EF4-FFF2-40B4-BE49-F238E27FC236}">
                <a16:creationId xmlns:a16="http://schemas.microsoft.com/office/drawing/2014/main" id="{3611219F-AE6F-4764-9357-899BE48522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741" y="4606972"/>
            <a:ext cx="2251028" cy="2251028"/>
          </a:xfrm>
          <a:prstGeom prst="rect">
            <a:avLst/>
          </a:prstGeom>
        </p:spPr>
      </p:pic>
      <p:pic>
        <p:nvPicPr>
          <p:cNvPr id="21" name="Image 20" descr="Une image contenant joueur, blanc, suspendu, afficher&#10;&#10;Description générée automatiquement">
            <a:extLst>
              <a:ext uri="{FF2B5EF4-FFF2-40B4-BE49-F238E27FC236}">
                <a16:creationId xmlns:a16="http://schemas.microsoft.com/office/drawing/2014/main" id="{CD9E9FC2-F19D-4181-960D-036B2F055A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972" y="-1"/>
            <a:ext cx="2251028" cy="2107825"/>
          </a:xfrm>
          <a:prstGeom prst="rect">
            <a:avLst/>
          </a:prstGeom>
        </p:spPr>
      </p:pic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AF8F5E3F-11A0-178F-0EA1-537FB0B7D4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841112"/>
              </p:ext>
            </p:extLst>
          </p:nvPr>
        </p:nvGraphicFramePr>
        <p:xfrm>
          <a:off x="9860449" y="2251028"/>
          <a:ext cx="2155825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2156283" imgH="2156240" progId="Acrobat.Document.DC">
                  <p:embed/>
                </p:oleObj>
              </mc:Choice>
              <mc:Fallback>
                <p:oleObj name="Acrobat Document" r:id="rId5" imgW="2156283" imgH="215624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60449" y="2251028"/>
                        <a:ext cx="2155825" cy="215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8924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C7D39-6E27-1DC3-031F-ACBB4176D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580DBA9-F547-FF93-2521-C8F12F5A7655}"/>
              </a:ext>
            </a:extLst>
          </p:cNvPr>
          <p:cNvSpPr/>
          <p:nvPr/>
        </p:nvSpPr>
        <p:spPr>
          <a:xfrm>
            <a:off x="0" y="-13254"/>
            <a:ext cx="5029200" cy="3429000"/>
          </a:xfrm>
          <a:prstGeom prst="rect">
            <a:avLst/>
          </a:prstGeom>
          <a:solidFill>
            <a:srgbClr val="C61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59E971D2-BA9B-5979-D7A9-BBC36031454C}"/>
              </a:ext>
            </a:extLst>
          </p:cNvPr>
          <p:cNvSpPr/>
          <p:nvPr/>
        </p:nvSpPr>
        <p:spPr>
          <a:xfrm rot="5400000">
            <a:off x="4485898" y="3681958"/>
            <a:ext cx="166722" cy="14372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pic>
        <p:nvPicPr>
          <p:cNvPr id="23" name="Espace réservé pour une image  22" descr="Une image contenant extérieur, route, sport, herbe&#10;&#10;Description générée automatiquement">
            <a:extLst>
              <a:ext uri="{FF2B5EF4-FFF2-40B4-BE49-F238E27FC236}">
                <a16:creationId xmlns:a16="http://schemas.microsoft.com/office/drawing/2014/main" id="{B920DD5F-3DF1-88B6-F886-88FB0E40E4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0" r="15180"/>
          <a:stretch>
            <a:fillRect/>
          </a:stretch>
        </p:blipFill>
        <p:spPr>
          <a:xfrm>
            <a:off x="5029200" y="-11718"/>
            <a:ext cx="3581400" cy="34290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97D20C-E18C-FC7B-A4DC-77003A8AD5FF}"/>
              </a:ext>
            </a:extLst>
          </p:cNvPr>
          <p:cNvSpPr txBox="1"/>
          <p:nvPr/>
        </p:nvSpPr>
        <p:spPr>
          <a:xfrm>
            <a:off x="57379" y="-86349"/>
            <a:ext cx="44139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spc="-15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81%</a:t>
            </a:r>
          </a:p>
          <a:p>
            <a:r>
              <a:rPr lang="fr-FR" sz="2400" spc="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DES FRANCAIS CONSERVENT&amp; UTILISENT</a:t>
            </a:r>
            <a:br>
              <a:rPr lang="fr-FR" sz="2400" spc="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</a:br>
            <a:r>
              <a:rPr lang="fr-FR" sz="2400" spc="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UN OBJET RECU</a:t>
            </a:r>
            <a:endParaRPr lang="id-ID" sz="2400" spc="6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endParaRPr lang="id-ID" sz="8000" b="1" spc="-15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endParaRPr lang="id-ID" sz="8000" b="1" spc="-15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BDDE11-EB4D-F4D7-1629-7F274B012EAE}"/>
              </a:ext>
            </a:extLst>
          </p:cNvPr>
          <p:cNvSpPr/>
          <p:nvPr/>
        </p:nvSpPr>
        <p:spPr>
          <a:xfrm>
            <a:off x="287366" y="3808819"/>
            <a:ext cx="3581400" cy="871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>
                <a:solidFill>
                  <a:srgbClr val="C6136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81%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des Français </a:t>
            </a:r>
            <a:r>
              <a:rPr lang="fr-FR" b="1" i="0" dirty="0">
                <a:solidFill>
                  <a:srgbClr val="C6136B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conservent et utilisent</a:t>
            </a:r>
            <a:r>
              <a:rPr lang="fr-FR" i="0" dirty="0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les objets reçus</a:t>
            </a:r>
            <a:endParaRPr lang="id-ID" b="1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2" name="Espace réservé pour une image  31" descr="Une image contenant parapluie, extérieur, personne, pluie&#10;&#10;Description générée automatiquement">
            <a:extLst>
              <a:ext uri="{FF2B5EF4-FFF2-40B4-BE49-F238E27FC236}">
                <a16:creationId xmlns:a16="http://schemas.microsoft.com/office/drawing/2014/main" id="{1368B8B4-15EE-7F1B-B0F2-54DB745CAAB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" t="268" r="23411" b="-268"/>
          <a:stretch/>
        </p:blipFill>
        <p:spPr>
          <a:xfrm>
            <a:off x="8610600" y="-13254"/>
            <a:ext cx="3581400" cy="3442254"/>
          </a:xfrm>
        </p:spPr>
      </p:pic>
      <p:sp>
        <p:nvSpPr>
          <p:cNvPr id="33" name="Shape 5098">
            <a:extLst>
              <a:ext uri="{FF2B5EF4-FFF2-40B4-BE49-F238E27FC236}">
                <a16:creationId xmlns:a16="http://schemas.microsoft.com/office/drawing/2014/main" id="{E3185AEB-6F3A-6FBF-6326-E1D4F33C83A7}"/>
              </a:ext>
            </a:extLst>
          </p:cNvPr>
          <p:cNvSpPr/>
          <p:nvPr/>
        </p:nvSpPr>
        <p:spPr>
          <a:xfrm>
            <a:off x="4469670" y="4706526"/>
            <a:ext cx="376425" cy="37313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8644" y="10741"/>
                </a:moveTo>
                <a:lnTo>
                  <a:pt x="108644" y="10741"/>
                </a:lnTo>
                <a:cubicBezTo>
                  <a:pt x="97902" y="0"/>
                  <a:pt x="89616" y="0"/>
                  <a:pt x="89616" y="0"/>
                </a:cubicBezTo>
                <a:cubicBezTo>
                  <a:pt x="51867" y="40818"/>
                  <a:pt x="51867" y="40818"/>
                  <a:pt x="51867" y="40818"/>
                </a:cubicBezTo>
                <a:cubicBezTo>
                  <a:pt x="7979" y="84398"/>
                  <a:pt x="7979" y="84398"/>
                  <a:pt x="7979" y="84398"/>
                </a:cubicBezTo>
                <a:cubicBezTo>
                  <a:pt x="0" y="119693"/>
                  <a:pt x="0" y="119693"/>
                  <a:pt x="0" y="119693"/>
                </a:cubicBezTo>
                <a:cubicBezTo>
                  <a:pt x="35601" y="111406"/>
                  <a:pt x="35601" y="111406"/>
                  <a:pt x="35601" y="111406"/>
                </a:cubicBezTo>
                <a:cubicBezTo>
                  <a:pt x="81636" y="68132"/>
                  <a:pt x="81636" y="68132"/>
                  <a:pt x="81636" y="68132"/>
                </a:cubicBezTo>
                <a:cubicBezTo>
                  <a:pt x="119693" y="29769"/>
                  <a:pt x="119693" y="29769"/>
                  <a:pt x="119693" y="29769"/>
                </a:cubicBezTo>
                <a:cubicBezTo>
                  <a:pt x="119693" y="29769"/>
                  <a:pt x="119693" y="21790"/>
                  <a:pt x="108644" y="10741"/>
                </a:cubicBezTo>
                <a:close/>
                <a:moveTo>
                  <a:pt x="35601" y="108644"/>
                </a:moveTo>
                <a:lnTo>
                  <a:pt x="35601" y="108644"/>
                </a:lnTo>
                <a:cubicBezTo>
                  <a:pt x="21790" y="111406"/>
                  <a:pt x="21790" y="111406"/>
                  <a:pt x="21790" y="111406"/>
                </a:cubicBezTo>
                <a:cubicBezTo>
                  <a:pt x="21790" y="108644"/>
                  <a:pt x="19335" y="106189"/>
                  <a:pt x="16572" y="103427"/>
                </a:cubicBezTo>
                <a:cubicBezTo>
                  <a:pt x="13503" y="100664"/>
                  <a:pt x="10741" y="100664"/>
                  <a:pt x="10741" y="97902"/>
                </a:cubicBezTo>
                <a:cubicBezTo>
                  <a:pt x="13503" y="87161"/>
                  <a:pt x="13503" y="87161"/>
                  <a:pt x="13503" y="87161"/>
                </a:cubicBezTo>
                <a:cubicBezTo>
                  <a:pt x="16572" y="81636"/>
                  <a:pt x="16572" y="81636"/>
                  <a:pt x="16572" y="81636"/>
                </a:cubicBezTo>
                <a:cubicBezTo>
                  <a:pt x="16572" y="81636"/>
                  <a:pt x="21790" y="81636"/>
                  <a:pt x="30076" y="89616"/>
                </a:cubicBezTo>
                <a:cubicBezTo>
                  <a:pt x="38056" y="97902"/>
                  <a:pt x="38056" y="103427"/>
                  <a:pt x="38056" y="103427"/>
                </a:cubicBezTo>
                <a:lnTo>
                  <a:pt x="35601" y="108644"/>
                </a:lnTo>
                <a:close/>
              </a:path>
            </a:pathLst>
          </a:custGeom>
          <a:solidFill>
            <a:srgbClr val="C6136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4C59C09-3B84-7B77-0E92-8D5DBD042EF6}"/>
              </a:ext>
            </a:extLst>
          </p:cNvPr>
          <p:cNvSpPr/>
          <p:nvPr/>
        </p:nvSpPr>
        <p:spPr>
          <a:xfrm>
            <a:off x="5369702" y="4012961"/>
            <a:ext cx="3581400" cy="456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 mois à 1 an </a:t>
            </a:r>
            <a:endParaRPr lang="id-ID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50EB762-641A-8F5F-13EE-8FDCA64FED67}"/>
              </a:ext>
            </a:extLst>
          </p:cNvPr>
          <p:cNvSpPr/>
          <p:nvPr/>
        </p:nvSpPr>
        <p:spPr>
          <a:xfrm>
            <a:off x="4675019" y="3504021"/>
            <a:ext cx="3581400" cy="456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Durée de conservation  </a:t>
            </a:r>
            <a:endParaRPr lang="id-ID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8" name="Shape 5181">
            <a:extLst>
              <a:ext uri="{FF2B5EF4-FFF2-40B4-BE49-F238E27FC236}">
                <a16:creationId xmlns:a16="http://schemas.microsoft.com/office/drawing/2014/main" id="{547848C4-FF5A-F818-7A42-BD995303E4C8}"/>
              </a:ext>
            </a:extLst>
          </p:cNvPr>
          <p:cNvSpPr/>
          <p:nvPr/>
        </p:nvSpPr>
        <p:spPr>
          <a:xfrm>
            <a:off x="4437804" y="4038795"/>
            <a:ext cx="406635" cy="44486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6957" y="32525"/>
                </a:moveTo>
                <a:lnTo>
                  <a:pt x="116957" y="32525"/>
                </a:lnTo>
                <a:cubicBezTo>
                  <a:pt x="39211" y="4188"/>
                  <a:pt x="39211" y="4188"/>
                  <a:pt x="39211" y="4188"/>
                </a:cubicBezTo>
                <a:cubicBezTo>
                  <a:pt x="30084" y="0"/>
                  <a:pt x="9126" y="6160"/>
                  <a:pt x="3042" y="13059"/>
                </a:cubicBezTo>
                <a:cubicBezTo>
                  <a:pt x="0" y="17248"/>
                  <a:pt x="0" y="19466"/>
                  <a:pt x="0" y="19466"/>
                </a:cubicBezTo>
                <a:cubicBezTo>
                  <a:pt x="3042" y="85010"/>
                  <a:pt x="3042" y="85010"/>
                  <a:pt x="3042" y="85010"/>
                </a:cubicBezTo>
                <a:cubicBezTo>
                  <a:pt x="3042" y="85010"/>
                  <a:pt x="6084" y="87227"/>
                  <a:pt x="6084" y="89445"/>
                </a:cubicBezTo>
                <a:cubicBezTo>
                  <a:pt x="12169" y="89445"/>
                  <a:pt x="75042" y="119753"/>
                  <a:pt x="75042" y="119753"/>
                </a:cubicBezTo>
                <a:cubicBezTo>
                  <a:pt x="78084" y="119753"/>
                  <a:pt x="78084" y="119753"/>
                  <a:pt x="78084" y="119753"/>
                </a:cubicBezTo>
                <a:cubicBezTo>
                  <a:pt x="81126" y="119753"/>
                  <a:pt x="81126" y="119753"/>
                  <a:pt x="81126" y="119753"/>
                </a:cubicBezTo>
                <a:cubicBezTo>
                  <a:pt x="83830" y="119753"/>
                  <a:pt x="83830" y="117782"/>
                  <a:pt x="83830" y="117782"/>
                </a:cubicBezTo>
                <a:cubicBezTo>
                  <a:pt x="83830" y="50020"/>
                  <a:pt x="83830" y="50020"/>
                  <a:pt x="83830" y="50020"/>
                </a:cubicBezTo>
                <a:cubicBezTo>
                  <a:pt x="83830" y="47802"/>
                  <a:pt x="83830" y="47802"/>
                  <a:pt x="81126" y="45585"/>
                </a:cubicBezTo>
                <a:cubicBezTo>
                  <a:pt x="14873" y="17248"/>
                  <a:pt x="14873" y="17248"/>
                  <a:pt x="14873" y="17248"/>
                </a:cubicBezTo>
                <a:cubicBezTo>
                  <a:pt x="14873" y="17248"/>
                  <a:pt x="17915" y="15030"/>
                  <a:pt x="24000" y="13059"/>
                </a:cubicBezTo>
                <a:cubicBezTo>
                  <a:pt x="30084" y="10841"/>
                  <a:pt x="32788" y="10841"/>
                  <a:pt x="36169" y="10841"/>
                </a:cubicBezTo>
                <a:cubicBezTo>
                  <a:pt x="36169" y="10841"/>
                  <a:pt x="99042" y="36960"/>
                  <a:pt x="101746" y="36960"/>
                </a:cubicBezTo>
                <a:cubicBezTo>
                  <a:pt x="104788" y="39178"/>
                  <a:pt x="104788" y="39178"/>
                  <a:pt x="104788" y="39178"/>
                </a:cubicBezTo>
                <a:cubicBezTo>
                  <a:pt x="104788" y="41396"/>
                  <a:pt x="104788" y="104722"/>
                  <a:pt x="104788" y="104722"/>
                </a:cubicBezTo>
                <a:cubicBezTo>
                  <a:pt x="104788" y="106694"/>
                  <a:pt x="107830" y="108911"/>
                  <a:pt x="110873" y="108911"/>
                </a:cubicBezTo>
                <a:cubicBezTo>
                  <a:pt x="113915" y="108911"/>
                  <a:pt x="119661" y="106694"/>
                  <a:pt x="119661" y="104722"/>
                </a:cubicBezTo>
                <a:cubicBezTo>
                  <a:pt x="119661" y="34743"/>
                  <a:pt x="119661" y="34743"/>
                  <a:pt x="119661" y="34743"/>
                </a:cubicBezTo>
                <a:lnTo>
                  <a:pt x="116957" y="32525"/>
                </a:lnTo>
              </a:path>
            </a:pathLst>
          </a:custGeom>
          <a:solidFill>
            <a:srgbClr val="C6136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72C90C6-1EFA-CC1F-A2BB-B19F5394F45E}"/>
              </a:ext>
            </a:extLst>
          </p:cNvPr>
          <p:cNvSpPr/>
          <p:nvPr/>
        </p:nvSpPr>
        <p:spPr>
          <a:xfrm>
            <a:off x="5318964" y="4589561"/>
            <a:ext cx="3581400" cy="456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 à 6 mois </a:t>
            </a:r>
            <a:endParaRPr lang="id-ID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7" name="Espace réservé pour une image  26" descr="Une image contenant personne, extérieur, homme, herbe&#10;&#10;Description générée automatiquement">
            <a:extLst>
              <a:ext uri="{FF2B5EF4-FFF2-40B4-BE49-F238E27FC236}">
                <a16:creationId xmlns:a16="http://schemas.microsoft.com/office/drawing/2014/main" id="{EDDB99F5-886C-C243-90A9-3288F080174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3" r="14543"/>
          <a:stretch>
            <a:fillRect/>
          </a:stretch>
        </p:blipFill>
        <p:spPr>
          <a:xfrm>
            <a:off x="8610600" y="3429000"/>
            <a:ext cx="3581400" cy="3495261"/>
          </a:xfr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AF4D9844-8A78-9D96-F63A-AC35A38FEECC}"/>
              </a:ext>
            </a:extLst>
          </p:cNvPr>
          <p:cNvSpPr txBox="1"/>
          <p:nvPr/>
        </p:nvSpPr>
        <p:spPr>
          <a:xfrm>
            <a:off x="24415" y="6468466"/>
            <a:ext cx="62152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*source: TSM 2020</a:t>
            </a:r>
            <a:endParaRPr lang="fr-FR" sz="12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65343B1-E232-F03E-C65D-F3FB42B373C0}"/>
              </a:ext>
            </a:extLst>
          </p:cNvPr>
          <p:cNvSpPr txBox="1"/>
          <p:nvPr/>
        </p:nvSpPr>
        <p:spPr>
          <a:xfrm>
            <a:off x="5341541" y="5339502"/>
            <a:ext cx="5065633" cy="453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Plusieurs années </a:t>
            </a:r>
            <a:endParaRPr lang="id-ID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ECAD6A2-7613-DFB0-6C55-A68F5D2740F5}"/>
              </a:ext>
            </a:extLst>
          </p:cNvPr>
          <p:cNvSpPr txBox="1"/>
          <p:nvPr/>
        </p:nvSpPr>
        <p:spPr>
          <a:xfrm>
            <a:off x="5318964" y="6032879"/>
            <a:ext cx="6306378" cy="453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Moins de 1 mois </a:t>
            </a:r>
            <a:endParaRPr lang="id-ID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Graphique 1" descr="Confiserie avec un remplissage uni">
            <a:extLst>
              <a:ext uri="{FF2B5EF4-FFF2-40B4-BE49-F238E27FC236}">
                <a16:creationId xmlns:a16="http://schemas.microsoft.com/office/drawing/2014/main" id="{A6350BCE-818E-7143-0BAA-6484CA000E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33371" y="5964637"/>
            <a:ext cx="618121" cy="618121"/>
          </a:xfrm>
          <a:prstGeom prst="rect">
            <a:avLst/>
          </a:prstGeom>
        </p:spPr>
      </p:pic>
      <p:pic>
        <p:nvPicPr>
          <p:cNvPr id="4" name="Graphique 3" descr="Sac à dos avec un remplissage uni">
            <a:extLst>
              <a:ext uri="{FF2B5EF4-FFF2-40B4-BE49-F238E27FC236}">
                <a16:creationId xmlns:a16="http://schemas.microsoft.com/office/drawing/2014/main" id="{87C9213D-2539-0DCF-7234-3D4F155E7D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75403" y="5302523"/>
            <a:ext cx="618121" cy="61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23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2F29B-A7B5-2A80-CACB-3F55B37A9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0C952C5-2F15-310B-608A-4588C84C8F3A}"/>
              </a:ext>
            </a:extLst>
          </p:cNvPr>
          <p:cNvSpPr/>
          <p:nvPr/>
        </p:nvSpPr>
        <p:spPr>
          <a:xfrm>
            <a:off x="0" y="0"/>
            <a:ext cx="5029200" cy="3429000"/>
          </a:xfrm>
          <a:prstGeom prst="rect">
            <a:avLst/>
          </a:prstGeom>
          <a:solidFill>
            <a:srgbClr val="C61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2B4B0E2-BB3D-4186-3A61-2C2135D7601B}"/>
              </a:ext>
            </a:extLst>
          </p:cNvPr>
          <p:cNvSpPr/>
          <p:nvPr/>
        </p:nvSpPr>
        <p:spPr>
          <a:xfrm rot="5400000">
            <a:off x="4485898" y="3681958"/>
            <a:ext cx="166722" cy="14372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pic>
        <p:nvPicPr>
          <p:cNvPr id="23" name="Espace réservé pour une image  22" descr="Une image contenant extérieur, route, sport, herbe&#10;&#10;Description générée automatiquement">
            <a:extLst>
              <a:ext uri="{FF2B5EF4-FFF2-40B4-BE49-F238E27FC236}">
                <a16:creationId xmlns:a16="http://schemas.microsoft.com/office/drawing/2014/main" id="{005492DA-2762-AEEC-4BF8-22C2B11DA6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0" r="15180"/>
          <a:stretch>
            <a:fillRect/>
          </a:stretch>
        </p:blipFill>
        <p:spPr/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01D21F-2E97-5A65-8366-A9B9C2593917}"/>
              </a:ext>
            </a:extLst>
          </p:cNvPr>
          <p:cNvSpPr txBox="1"/>
          <p:nvPr/>
        </p:nvSpPr>
        <p:spPr>
          <a:xfrm>
            <a:off x="104806" y="892835"/>
            <a:ext cx="48878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Utilisation</a:t>
            </a:r>
            <a:endParaRPr lang="id-ID" sz="8000" b="1" spc="-15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5780AD-A0BC-1844-DE44-42918C96FA09}"/>
              </a:ext>
            </a:extLst>
          </p:cNvPr>
          <p:cNvSpPr/>
          <p:nvPr/>
        </p:nvSpPr>
        <p:spPr>
          <a:xfrm>
            <a:off x="287366" y="3808819"/>
            <a:ext cx="3581400" cy="871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>
                <a:solidFill>
                  <a:srgbClr val="C6136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81%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des Français </a:t>
            </a:r>
            <a:r>
              <a:rPr lang="fr-FR" b="1" i="0" dirty="0">
                <a:solidFill>
                  <a:srgbClr val="C6136B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conservent et utilisent</a:t>
            </a:r>
            <a:r>
              <a:rPr lang="fr-FR" i="0" dirty="0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les objets reçus</a:t>
            </a:r>
            <a:endParaRPr lang="id-ID" b="1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2" name="Espace réservé pour une image  31" descr="Une image contenant parapluie, extérieur, personne, pluie&#10;&#10;Description générée automatiquement">
            <a:extLst>
              <a:ext uri="{FF2B5EF4-FFF2-40B4-BE49-F238E27FC236}">
                <a16:creationId xmlns:a16="http://schemas.microsoft.com/office/drawing/2014/main" id="{DDC000B3-D1B8-19BA-5C81-D03AC8DBE6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" t="268" r="23411" b="-268"/>
          <a:stretch/>
        </p:blipFill>
        <p:spPr>
          <a:xfrm>
            <a:off x="8610600" y="-13254"/>
            <a:ext cx="3581400" cy="3442254"/>
          </a:xfrm>
        </p:spPr>
      </p:pic>
      <p:sp>
        <p:nvSpPr>
          <p:cNvPr id="33" name="Shape 5098">
            <a:extLst>
              <a:ext uri="{FF2B5EF4-FFF2-40B4-BE49-F238E27FC236}">
                <a16:creationId xmlns:a16="http://schemas.microsoft.com/office/drawing/2014/main" id="{D89283A9-50E5-A63A-FC82-F0D143FFF687}"/>
              </a:ext>
            </a:extLst>
          </p:cNvPr>
          <p:cNvSpPr/>
          <p:nvPr/>
        </p:nvSpPr>
        <p:spPr>
          <a:xfrm>
            <a:off x="4782004" y="4874570"/>
            <a:ext cx="376425" cy="37313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8644" y="10741"/>
                </a:moveTo>
                <a:lnTo>
                  <a:pt x="108644" y="10741"/>
                </a:lnTo>
                <a:cubicBezTo>
                  <a:pt x="97902" y="0"/>
                  <a:pt x="89616" y="0"/>
                  <a:pt x="89616" y="0"/>
                </a:cubicBezTo>
                <a:cubicBezTo>
                  <a:pt x="51867" y="40818"/>
                  <a:pt x="51867" y="40818"/>
                  <a:pt x="51867" y="40818"/>
                </a:cubicBezTo>
                <a:cubicBezTo>
                  <a:pt x="7979" y="84398"/>
                  <a:pt x="7979" y="84398"/>
                  <a:pt x="7979" y="84398"/>
                </a:cubicBezTo>
                <a:cubicBezTo>
                  <a:pt x="0" y="119693"/>
                  <a:pt x="0" y="119693"/>
                  <a:pt x="0" y="119693"/>
                </a:cubicBezTo>
                <a:cubicBezTo>
                  <a:pt x="35601" y="111406"/>
                  <a:pt x="35601" y="111406"/>
                  <a:pt x="35601" y="111406"/>
                </a:cubicBezTo>
                <a:cubicBezTo>
                  <a:pt x="81636" y="68132"/>
                  <a:pt x="81636" y="68132"/>
                  <a:pt x="81636" y="68132"/>
                </a:cubicBezTo>
                <a:cubicBezTo>
                  <a:pt x="119693" y="29769"/>
                  <a:pt x="119693" y="29769"/>
                  <a:pt x="119693" y="29769"/>
                </a:cubicBezTo>
                <a:cubicBezTo>
                  <a:pt x="119693" y="29769"/>
                  <a:pt x="119693" y="21790"/>
                  <a:pt x="108644" y="10741"/>
                </a:cubicBezTo>
                <a:close/>
                <a:moveTo>
                  <a:pt x="35601" y="108644"/>
                </a:moveTo>
                <a:lnTo>
                  <a:pt x="35601" y="108644"/>
                </a:lnTo>
                <a:cubicBezTo>
                  <a:pt x="21790" y="111406"/>
                  <a:pt x="21790" y="111406"/>
                  <a:pt x="21790" y="111406"/>
                </a:cubicBezTo>
                <a:cubicBezTo>
                  <a:pt x="21790" y="108644"/>
                  <a:pt x="19335" y="106189"/>
                  <a:pt x="16572" y="103427"/>
                </a:cubicBezTo>
                <a:cubicBezTo>
                  <a:pt x="13503" y="100664"/>
                  <a:pt x="10741" y="100664"/>
                  <a:pt x="10741" y="97902"/>
                </a:cubicBezTo>
                <a:cubicBezTo>
                  <a:pt x="13503" y="87161"/>
                  <a:pt x="13503" y="87161"/>
                  <a:pt x="13503" y="87161"/>
                </a:cubicBezTo>
                <a:cubicBezTo>
                  <a:pt x="16572" y="81636"/>
                  <a:pt x="16572" y="81636"/>
                  <a:pt x="16572" y="81636"/>
                </a:cubicBezTo>
                <a:cubicBezTo>
                  <a:pt x="16572" y="81636"/>
                  <a:pt x="21790" y="81636"/>
                  <a:pt x="30076" y="89616"/>
                </a:cubicBezTo>
                <a:cubicBezTo>
                  <a:pt x="38056" y="97902"/>
                  <a:pt x="38056" y="103427"/>
                  <a:pt x="38056" y="103427"/>
                </a:cubicBezTo>
                <a:lnTo>
                  <a:pt x="35601" y="108644"/>
                </a:lnTo>
                <a:close/>
              </a:path>
            </a:pathLst>
          </a:custGeom>
          <a:solidFill>
            <a:srgbClr val="C6136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08E6791-CC8F-A26A-4EEF-193931C9E63A}"/>
              </a:ext>
            </a:extLst>
          </p:cNvPr>
          <p:cNvSpPr/>
          <p:nvPr/>
        </p:nvSpPr>
        <p:spPr>
          <a:xfrm>
            <a:off x="5131146" y="4693164"/>
            <a:ext cx="3581400" cy="456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Tous les jours </a:t>
            </a:r>
            <a:endParaRPr lang="id-ID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8442E7B-586D-F37C-BC00-EFB6BAC550BE}"/>
              </a:ext>
            </a:extLst>
          </p:cNvPr>
          <p:cNvSpPr/>
          <p:nvPr/>
        </p:nvSpPr>
        <p:spPr>
          <a:xfrm>
            <a:off x="4675019" y="3504021"/>
            <a:ext cx="3581400" cy="456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Fréquence d’utilisation </a:t>
            </a:r>
            <a:endParaRPr lang="id-ID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8" name="Shape 5181">
            <a:extLst>
              <a:ext uri="{FF2B5EF4-FFF2-40B4-BE49-F238E27FC236}">
                <a16:creationId xmlns:a16="http://schemas.microsoft.com/office/drawing/2014/main" id="{F2CBE2FC-BD22-3605-DFBF-7AC5DD1DC5B7}"/>
              </a:ext>
            </a:extLst>
          </p:cNvPr>
          <p:cNvSpPr/>
          <p:nvPr/>
        </p:nvSpPr>
        <p:spPr>
          <a:xfrm>
            <a:off x="4336713" y="4804699"/>
            <a:ext cx="406635" cy="44486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6957" y="32525"/>
                </a:moveTo>
                <a:lnTo>
                  <a:pt x="116957" y="32525"/>
                </a:lnTo>
                <a:cubicBezTo>
                  <a:pt x="39211" y="4188"/>
                  <a:pt x="39211" y="4188"/>
                  <a:pt x="39211" y="4188"/>
                </a:cubicBezTo>
                <a:cubicBezTo>
                  <a:pt x="30084" y="0"/>
                  <a:pt x="9126" y="6160"/>
                  <a:pt x="3042" y="13059"/>
                </a:cubicBezTo>
                <a:cubicBezTo>
                  <a:pt x="0" y="17248"/>
                  <a:pt x="0" y="19466"/>
                  <a:pt x="0" y="19466"/>
                </a:cubicBezTo>
                <a:cubicBezTo>
                  <a:pt x="3042" y="85010"/>
                  <a:pt x="3042" y="85010"/>
                  <a:pt x="3042" y="85010"/>
                </a:cubicBezTo>
                <a:cubicBezTo>
                  <a:pt x="3042" y="85010"/>
                  <a:pt x="6084" y="87227"/>
                  <a:pt x="6084" y="89445"/>
                </a:cubicBezTo>
                <a:cubicBezTo>
                  <a:pt x="12169" y="89445"/>
                  <a:pt x="75042" y="119753"/>
                  <a:pt x="75042" y="119753"/>
                </a:cubicBezTo>
                <a:cubicBezTo>
                  <a:pt x="78084" y="119753"/>
                  <a:pt x="78084" y="119753"/>
                  <a:pt x="78084" y="119753"/>
                </a:cubicBezTo>
                <a:cubicBezTo>
                  <a:pt x="81126" y="119753"/>
                  <a:pt x="81126" y="119753"/>
                  <a:pt x="81126" y="119753"/>
                </a:cubicBezTo>
                <a:cubicBezTo>
                  <a:pt x="83830" y="119753"/>
                  <a:pt x="83830" y="117782"/>
                  <a:pt x="83830" y="117782"/>
                </a:cubicBezTo>
                <a:cubicBezTo>
                  <a:pt x="83830" y="50020"/>
                  <a:pt x="83830" y="50020"/>
                  <a:pt x="83830" y="50020"/>
                </a:cubicBezTo>
                <a:cubicBezTo>
                  <a:pt x="83830" y="47802"/>
                  <a:pt x="83830" y="47802"/>
                  <a:pt x="81126" y="45585"/>
                </a:cubicBezTo>
                <a:cubicBezTo>
                  <a:pt x="14873" y="17248"/>
                  <a:pt x="14873" y="17248"/>
                  <a:pt x="14873" y="17248"/>
                </a:cubicBezTo>
                <a:cubicBezTo>
                  <a:pt x="14873" y="17248"/>
                  <a:pt x="17915" y="15030"/>
                  <a:pt x="24000" y="13059"/>
                </a:cubicBezTo>
                <a:cubicBezTo>
                  <a:pt x="30084" y="10841"/>
                  <a:pt x="32788" y="10841"/>
                  <a:pt x="36169" y="10841"/>
                </a:cubicBezTo>
                <a:cubicBezTo>
                  <a:pt x="36169" y="10841"/>
                  <a:pt x="99042" y="36960"/>
                  <a:pt x="101746" y="36960"/>
                </a:cubicBezTo>
                <a:cubicBezTo>
                  <a:pt x="104788" y="39178"/>
                  <a:pt x="104788" y="39178"/>
                  <a:pt x="104788" y="39178"/>
                </a:cubicBezTo>
                <a:cubicBezTo>
                  <a:pt x="104788" y="41396"/>
                  <a:pt x="104788" y="104722"/>
                  <a:pt x="104788" y="104722"/>
                </a:cubicBezTo>
                <a:cubicBezTo>
                  <a:pt x="104788" y="106694"/>
                  <a:pt x="107830" y="108911"/>
                  <a:pt x="110873" y="108911"/>
                </a:cubicBezTo>
                <a:cubicBezTo>
                  <a:pt x="113915" y="108911"/>
                  <a:pt x="119661" y="106694"/>
                  <a:pt x="119661" y="104722"/>
                </a:cubicBezTo>
                <a:cubicBezTo>
                  <a:pt x="119661" y="34743"/>
                  <a:pt x="119661" y="34743"/>
                  <a:pt x="119661" y="34743"/>
                </a:cubicBezTo>
                <a:lnTo>
                  <a:pt x="116957" y="32525"/>
                </a:lnTo>
              </a:path>
            </a:pathLst>
          </a:custGeom>
          <a:solidFill>
            <a:srgbClr val="C6136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46C3490-A117-7704-D980-548A64E05758}"/>
              </a:ext>
            </a:extLst>
          </p:cNvPr>
          <p:cNvSpPr/>
          <p:nvPr/>
        </p:nvSpPr>
        <p:spPr>
          <a:xfrm>
            <a:off x="5056483" y="3904044"/>
            <a:ext cx="3581400" cy="456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 fois par semaine </a:t>
            </a:r>
            <a:endParaRPr lang="id-ID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4" name="Image 43" descr="Une image contenant chemise&#10;&#10;Description générée automatiquement">
            <a:extLst>
              <a:ext uri="{FF2B5EF4-FFF2-40B4-BE49-F238E27FC236}">
                <a16:creationId xmlns:a16="http://schemas.microsoft.com/office/drawing/2014/main" id="{E8431B35-768B-B3F5-B5C5-E8CE8ADF61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291" y="3965108"/>
            <a:ext cx="543455" cy="543455"/>
          </a:xfrm>
          <a:prstGeom prst="rect">
            <a:avLst/>
          </a:prstGeom>
        </p:spPr>
      </p:pic>
      <p:pic>
        <p:nvPicPr>
          <p:cNvPr id="27" name="Espace réservé pour une image  26" descr="Une image contenant personne, extérieur, homme, herbe&#10;&#10;Description générée automatiquement">
            <a:extLst>
              <a:ext uri="{FF2B5EF4-FFF2-40B4-BE49-F238E27FC236}">
                <a16:creationId xmlns:a16="http://schemas.microsoft.com/office/drawing/2014/main" id="{82D4C23B-C048-4A7B-7511-D663EDE9CEA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3" r="14543"/>
          <a:stretch>
            <a:fillRect/>
          </a:stretch>
        </p:blipFill>
        <p:spPr>
          <a:xfrm>
            <a:off x="8610600" y="3429000"/>
            <a:ext cx="3581400" cy="3495261"/>
          </a:xfr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F801B78F-D3BC-0C61-9DE4-72B5946713EE}"/>
              </a:ext>
            </a:extLst>
          </p:cNvPr>
          <p:cNvSpPr txBox="1"/>
          <p:nvPr/>
        </p:nvSpPr>
        <p:spPr>
          <a:xfrm>
            <a:off x="24415" y="6468466"/>
            <a:ext cx="62152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*source: TSM 2020</a:t>
            </a:r>
            <a:endParaRPr lang="fr-FR" sz="12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0203178-3679-3B51-10B3-C9D0BF735035}"/>
              </a:ext>
            </a:extLst>
          </p:cNvPr>
          <p:cNvSpPr txBox="1"/>
          <p:nvPr/>
        </p:nvSpPr>
        <p:spPr>
          <a:xfrm>
            <a:off x="5056483" y="5496819"/>
            <a:ext cx="5065633" cy="453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Tous les jours </a:t>
            </a:r>
            <a:endParaRPr lang="id-ID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Graphique 5" descr="Sac à dos avec un remplissage uni">
            <a:extLst>
              <a:ext uri="{FF2B5EF4-FFF2-40B4-BE49-F238E27FC236}">
                <a16:creationId xmlns:a16="http://schemas.microsoft.com/office/drawing/2014/main" id="{F87986F1-C42A-8396-8CE5-DB7360D48F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19296" y="6135561"/>
            <a:ext cx="609904" cy="609904"/>
          </a:xfrm>
          <a:prstGeom prst="rect">
            <a:avLst/>
          </a:prstGeom>
        </p:spPr>
      </p:pic>
      <p:pic>
        <p:nvPicPr>
          <p:cNvPr id="7" name="Graphique 6" descr="Thé avec un remplissage uni">
            <a:extLst>
              <a:ext uri="{FF2B5EF4-FFF2-40B4-BE49-F238E27FC236}">
                <a16:creationId xmlns:a16="http://schemas.microsoft.com/office/drawing/2014/main" id="{59984AD1-3CF2-5C35-3873-7D428F7D48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30124" y="5228129"/>
            <a:ext cx="838344" cy="83834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B9E1D75F-5268-9FE7-0787-FFC949573C0E}"/>
              </a:ext>
            </a:extLst>
          </p:cNvPr>
          <p:cNvSpPr txBox="1"/>
          <p:nvPr/>
        </p:nvSpPr>
        <p:spPr>
          <a:xfrm>
            <a:off x="5029200" y="6191576"/>
            <a:ext cx="6306378" cy="453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Tous les jours </a:t>
            </a:r>
            <a:endParaRPr lang="id-ID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327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22745" y="411761"/>
            <a:ext cx="2962322" cy="700957"/>
          </a:xfrm>
          <a:prstGeom prst="rect">
            <a:avLst/>
          </a:prstGeom>
          <a:solidFill>
            <a:srgbClr val="C61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TextBox 16"/>
          <p:cNvSpPr txBox="1"/>
          <p:nvPr/>
        </p:nvSpPr>
        <p:spPr>
          <a:xfrm>
            <a:off x="3361755" y="411761"/>
            <a:ext cx="55811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DE L’OBJET MEDIA</a:t>
            </a:r>
            <a:endParaRPr lang="id-ID" sz="4000" spc="600" dirty="0">
              <a:solidFill>
                <a:schemeClr val="tx1">
                  <a:lumMod val="85000"/>
                  <a:lumOff val="1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564" y="421765"/>
            <a:ext cx="2919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spc="600" dirty="0">
                <a:solidFill>
                  <a:schemeClr val="bg1"/>
                </a:solidFill>
                <a:latin typeface="Lato Heavy" panose="020F0502020204030203" pitchFamily="34" charset="0"/>
              </a:rPr>
              <a:t>L’IMPACT</a:t>
            </a:r>
            <a:endParaRPr lang="id-ID" sz="4000" spc="6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351D90EF-5E7F-4130-B873-58CF8D253C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8169799"/>
              </p:ext>
            </p:extLst>
          </p:nvPr>
        </p:nvGraphicFramePr>
        <p:xfrm>
          <a:off x="863600" y="2252132"/>
          <a:ext cx="10126133" cy="430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6">
            <a:extLst>
              <a:ext uri="{FF2B5EF4-FFF2-40B4-BE49-F238E27FC236}">
                <a16:creationId xmlns:a16="http://schemas.microsoft.com/office/drawing/2014/main" id="{C4C24A69-327E-4290-85CA-87D680EBBB28}"/>
              </a:ext>
            </a:extLst>
          </p:cNvPr>
          <p:cNvSpPr txBox="1"/>
          <p:nvPr/>
        </p:nvSpPr>
        <p:spPr>
          <a:xfrm>
            <a:off x="365564" y="1490837"/>
            <a:ext cx="844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spc="3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BETA DE MEMORISATION PAR MEDIA (beta de </a:t>
            </a:r>
            <a:r>
              <a:rPr lang="fr-FR" sz="2000" spc="300" dirty="0" err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Morgensztern</a:t>
            </a:r>
            <a:r>
              <a:rPr lang="fr-FR" sz="2000" spc="3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)</a:t>
            </a:r>
            <a:endParaRPr lang="id-ID" sz="2000" spc="300" dirty="0">
              <a:solidFill>
                <a:schemeClr val="bg2">
                  <a:lumMod val="2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714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 descr="Une image contenant arbre, route&#10;&#10;Description générée automatiquement">
            <a:extLst>
              <a:ext uri="{FF2B5EF4-FFF2-40B4-BE49-F238E27FC236}">
                <a16:creationId xmlns:a16="http://schemas.microsoft.com/office/drawing/2014/main" id="{09BCA0EE-6692-4A1B-8CC4-B498AC681E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2615" r="31638"/>
          <a:stretch/>
        </p:blipFill>
        <p:spPr>
          <a:xfrm>
            <a:off x="-386346" y="0"/>
            <a:ext cx="3617363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05274" y="1162050"/>
            <a:ext cx="1071376" cy="4552950"/>
          </a:xfrm>
          <a:prstGeom prst="rect">
            <a:avLst/>
          </a:prstGeom>
          <a:solidFill>
            <a:srgbClr val="C61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extBox 15"/>
          <p:cNvSpPr txBox="1"/>
          <p:nvPr/>
        </p:nvSpPr>
        <p:spPr>
          <a:xfrm>
            <a:off x="6090834" y="1375367"/>
            <a:ext cx="3082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LES CRITÈRES</a:t>
            </a:r>
            <a:endParaRPr lang="id-ID" sz="3200" spc="300" dirty="0">
              <a:solidFill>
                <a:schemeClr val="tx1">
                  <a:lumMod val="85000"/>
                  <a:lumOff val="1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F44AB3-D9A4-4112-A8B6-9D2C8C882A79}"/>
              </a:ext>
            </a:extLst>
          </p:cNvPr>
          <p:cNvSpPr/>
          <p:nvPr/>
        </p:nvSpPr>
        <p:spPr>
          <a:xfrm>
            <a:off x="6109038" y="1925298"/>
            <a:ext cx="3528635" cy="584776"/>
          </a:xfrm>
          <a:prstGeom prst="rect">
            <a:avLst/>
          </a:prstGeom>
          <a:solidFill>
            <a:srgbClr val="C61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1791B8-2352-4C90-8698-F566E010041B}"/>
              </a:ext>
            </a:extLst>
          </p:cNvPr>
          <p:cNvSpPr txBox="1"/>
          <p:nvPr/>
        </p:nvSpPr>
        <p:spPr>
          <a:xfrm>
            <a:off x="6244505" y="1935301"/>
            <a:ext cx="3393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pc="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IMPORTANTS</a:t>
            </a:r>
            <a:endParaRPr lang="id-ID" sz="3200" spc="6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32" name="TextBox 13">
            <a:extLst>
              <a:ext uri="{FF2B5EF4-FFF2-40B4-BE49-F238E27FC236}">
                <a16:creationId xmlns:a16="http://schemas.microsoft.com/office/drawing/2014/main" id="{CF15EDEA-68AB-458F-AA8A-DE3687CE37A2}"/>
              </a:ext>
            </a:extLst>
          </p:cNvPr>
          <p:cNvSpPr txBox="1"/>
          <p:nvPr/>
        </p:nvSpPr>
        <p:spPr>
          <a:xfrm>
            <a:off x="5996312" y="3038415"/>
            <a:ext cx="3268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spc="3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UTILITÉ QUOTIDIENNE</a:t>
            </a:r>
            <a:endParaRPr lang="id-ID" sz="2000" spc="300" dirty="0">
              <a:solidFill>
                <a:schemeClr val="bg2">
                  <a:lumMod val="2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33" name="TextBox 13">
            <a:extLst>
              <a:ext uri="{FF2B5EF4-FFF2-40B4-BE49-F238E27FC236}">
                <a16:creationId xmlns:a16="http://schemas.microsoft.com/office/drawing/2014/main" id="{B1C629BD-B8BA-42AC-9196-1C6EB278FDDC}"/>
              </a:ext>
            </a:extLst>
          </p:cNvPr>
          <p:cNvSpPr txBox="1"/>
          <p:nvPr/>
        </p:nvSpPr>
        <p:spPr>
          <a:xfrm>
            <a:off x="5996312" y="3446992"/>
            <a:ext cx="1404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spc="3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ÉTHIQUE</a:t>
            </a:r>
            <a:endParaRPr lang="id-ID" sz="2000" spc="300" dirty="0">
              <a:solidFill>
                <a:schemeClr val="bg2">
                  <a:lumMod val="2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34" name="TextBox 13">
            <a:extLst>
              <a:ext uri="{FF2B5EF4-FFF2-40B4-BE49-F238E27FC236}">
                <a16:creationId xmlns:a16="http://schemas.microsoft.com/office/drawing/2014/main" id="{99368DE6-FA05-476D-BEDD-57316FD52E98}"/>
              </a:ext>
            </a:extLst>
          </p:cNvPr>
          <p:cNvSpPr txBox="1"/>
          <p:nvPr/>
        </p:nvSpPr>
        <p:spPr>
          <a:xfrm>
            <a:off x="5996312" y="3855569"/>
            <a:ext cx="4564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spc="3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RESPECT DE L’ENVIRONNEMENT</a:t>
            </a:r>
            <a:endParaRPr lang="id-ID" sz="2000" spc="300" dirty="0">
              <a:solidFill>
                <a:schemeClr val="bg2">
                  <a:lumMod val="2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35" name="TextBox 13">
            <a:extLst>
              <a:ext uri="{FF2B5EF4-FFF2-40B4-BE49-F238E27FC236}">
                <a16:creationId xmlns:a16="http://schemas.microsoft.com/office/drawing/2014/main" id="{5B1D20DB-28FA-46F5-833C-86FF149F1986}"/>
              </a:ext>
            </a:extLst>
          </p:cNvPr>
          <p:cNvSpPr txBox="1"/>
          <p:nvPr/>
        </p:nvSpPr>
        <p:spPr>
          <a:xfrm>
            <a:off x="5996312" y="4264146"/>
            <a:ext cx="3111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spc="3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FUN ET ORIGINALITÉ</a:t>
            </a:r>
            <a:endParaRPr lang="id-ID" sz="2000" spc="300" dirty="0">
              <a:solidFill>
                <a:schemeClr val="bg2">
                  <a:lumMod val="2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26667" y="1667754"/>
            <a:ext cx="616370" cy="3481387"/>
          </a:xfrm>
          <a:prstGeom prst="rect">
            <a:avLst/>
          </a:prstGeom>
          <a:solidFill>
            <a:srgbClr val="F79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9395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9F38746F-C97D-463A-BA4C-5E2173EAC2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92"/>
          <a:stretch/>
        </p:blipFill>
        <p:spPr>
          <a:xfrm>
            <a:off x="9401075" y="3399820"/>
            <a:ext cx="2857185" cy="34705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5029200" cy="3429000"/>
          </a:xfrm>
          <a:prstGeom prst="rect">
            <a:avLst/>
          </a:prstGeom>
          <a:solidFill>
            <a:srgbClr val="C61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0" name="TextBox 9"/>
          <p:cNvSpPr txBox="1"/>
          <p:nvPr/>
        </p:nvSpPr>
        <p:spPr>
          <a:xfrm>
            <a:off x="168835" y="271233"/>
            <a:ext cx="24849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b="1" spc="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81%</a:t>
            </a:r>
            <a:endParaRPr lang="id-ID" sz="8000" b="1" spc="6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741" y="1495030"/>
            <a:ext cx="4562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pc="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DES FRANCAIS CONSERVENT </a:t>
            </a:r>
            <a:endParaRPr lang="id-ID" sz="2400" spc="6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12164009-0540-4A9D-ACF1-719497D22294}"/>
              </a:ext>
            </a:extLst>
          </p:cNvPr>
          <p:cNvSpPr txBox="1"/>
          <p:nvPr/>
        </p:nvSpPr>
        <p:spPr>
          <a:xfrm>
            <a:off x="109854" y="2326027"/>
            <a:ext cx="5720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pc="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&amp; UTILISENT</a:t>
            </a:r>
            <a:br>
              <a:rPr lang="fr-FR" sz="2400" spc="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</a:br>
            <a:r>
              <a:rPr lang="fr-FR" sz="2400" spc="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UN OBJET RECU</a:t>
            </a:r>
            <a:endParaRPr lang="id-ID" sz="2400" spc="6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8948E2-C7C1-4F80-99D7-7250E92A54F5}"/>
              </a:ext>
            </a:extLst>
          </p:cNvPr>
          <p:cNvSpPr/>
          <p:nvPr/>
        </p:nvSpPr>
        <p:spPr>
          <a:xfrm>
            <a:off x="0" y="3399820"/>
            <a:ext cx="5029200" cy="3665998"/>
          </a:xfrm>
          <a:prstGeom prst="rect">
            <a:avLst/>
          </a:prstGeom>
          <a:solidFill>
            <a:srgbClr val="F79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5B6E89-D57B-48F3-8D98-1EC624513EF1}"/>
              </a:ext>
            </a:extLst>
          </p:cNvPr>
          <p:cNvSpPr/>
          <p:nvPr/>
        </p:nvSpPr>
        <p:spPr>
          <a:xfrm>
            <a:off x="5029200" y="3399820"/>
            <a:ext cx="5029200" cy="3665998"/>
          </a:xfrm>
          <a:prstGeom prst="rect">
            <a:avLst/>
          </a:prstGeom>
          <a:solidFill>
            <a:srgbClr val="C61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9FBECA5D-157E-4B6A-A322-41266A557300}"/>
              </a:ext>
            </a:extLst>
          </p:cNvPr>
          <p:cNvSpPr txBox="1"/>
          <p:nvPr/>
        </p:nvSpPr>
        <p:spPr>
          <a:xfrm>
            <a:off x="5208250" y="1246221"/>
            <a:ext cx="5312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 RETENIR !</a:t>
            </a:r>
            <a:endParaRPr lang="id-ID" sz="4000" spc="600" dirty="0">
              <a:solidFill>
                <a:schemeClr val="tx1">
                  <a:lumMod val="85000"/>
                  <a:lumOff val="1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31" name="TextBox 9">
            <a:extLst>
              <a:ext uri="{FF2B5EF4-FFF2-40B4-BE49-F238E27FC236}">
                <a16:creationId xmlns:a16="http://schemas.microsoft.com/office/drawing/2014/main" id="{146ACEE2-F72C-45A1-BB7B-0FA7D9DE3B49}"/>
              </a:ext>
            </a:extLst>
          </p:cNvPr>
          <p:cNvSpPr txBox="1"/>
          <p:nvPr/>
        </p:nvSpPr>
        <p:spPr>
          <a:xfrm>
            <a:off x="109854" y="3509143"/>
            <a:ext cx="24849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b="1" spc="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83%</a:t>
            </a:r>
            <a:endParaRPr lang="id-ID" sz="8000" b="1" spc="6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40" name="TextBox 10">
            <a:extLst>
              <a:ext uri="{FF2B5EF4-FFF2-40B4-BE49-F238E27FC236}">
                <a16:creationId xmlns:a16="http://schemas.microsoft.com/office/drawing/2014/main" id="{7A33BF3A-F06A-40CF-8BF8-A72C4B868295}"/>
              </a:ext>
            </a:extLst>
          </p:cNvPr>
          <p:cNvSpPr txBox="1"/>
          <p:nvPr/>
        </p:nvSpPr>
        <p:spPr>
          <a:xfrm>
            <a:off x="149666" y="4639654"/>
            <a:ext cx="45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pc="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DES FRANCAIS </a:t>
            </a:r>
            <a:endParaRPr lang="id-ID" sz="2400" spc="6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4EE39BF1-9A26-40E9-9189-39C1F0DEE5DA}"/>
              </a:ext>
            </a:extLst>
          </p:cNvPr>
          <p:cNvSpPr txBox="1"/>
          <p:nvPr/>
        </p:nvSpPr>
        <p:spPr>
          <a:xfrm>
            <a:off x="149666" y="5037410"/>
            <a:ext cx="46025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pc="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AIMERAIENT RECEVOIR DES OBJETS DE MEILLEURE QUALITÉ</a:t>
            </a:r>
            <a:endParaRPr lang="id-ID" sz="2400" spc="6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42" name="TextBox 9">
            <a:extLst>
              <a:ext uri="{FF2B5EF4-FFF2-40B4-BE49-F238E27FC236}">
                <a16:creationId xmlns:a16="http://schemas.microsoft.com/office/drawing/2014/main" id="{49911EC7-6A7F-41FF-A36B-EC9C2597AE39}"/>
              </a:ext>
            </a:extLst>
          </p:cNvPr>
          <p:cNvSpPr txBox="1"/>
          <p:nvPr/>
        </p:nvSpPr>
        <p:spPr>
          <a:xfrm>
            <a:off x="5635328" y="3730537"/>
            <a:ext cx="24849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b="1" spc="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71%</a:t>
            </a:r>
            <a:endParaRPr lang="id-ID" sz="8000" b="1" spc="6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43" name="TextBox 10">
            <a:extLst>
              <a:ext uri="{FF2B5EF4-FFF2-40B4-BE49-F238E27FC236}">
                <a16:creationId xmlns:a16="http://schemas.microsoft.com/office/drawing/2014/main" id="{66E40252-5508-490F-A41C-F816F25F9B23}"/>
              </a:ext>
            </a:extLst>
          </p:cNvPr>
          <p:cNvSpPr txBox="1"/>
          <p:nvPr/>
        </p:nvSpPr>
        <p:spPr>
          <a:xfrm>
            <a:off x="5655234" y="4935672"/>
            <a:ext cx="45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pc="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DES FRANCAIS</a:t>
            </a:r>
            <a:endParaRPr lang="id-ID" sz="2400" spc="6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45" name="TextBox 10">
            <a:extLst>
              <a:ext uri="{FF2B5EF4-FFF2-40B4-BE49-F238E27FC236}">
                <a16:creationId xmlns:a16="http://schemas.microsoft.com/office/drawing/2014/main" id="{D65E493B-9893-4AE6-9B88-B591731E611A}"/>
              </a:ext>
            </a:extLst>
          </p:cNvPr>
          <p:cNvSpPr txBox="1"/>
          <p:nvPr/>
        </p:nvSpPr>
        <p:spPr>
          <a:xfrm>
            <a:off x="5635328" y="5350935"/>
            <a:ext cx="5720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pc="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MEMORISENT LA </a:t>
            </a:r>
          </a:p>
          <a:p>
            <a:r>
              <a:rPr lang="fr-FR" sz="2400" spc="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MARQUE ASSOCIEE</a:t>
            </a:r>
          </a:p>
          <a:p>
            <a:r>
              <a:rPr lang="fr-FR" sz="2400" spc="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 UN OBJET</a:t>
            </a:r>
            <a:endParaRPr lang="id-ID" sz="2400" spc="6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283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3976FC-B858-42C8-9CC9-8B6874DD67CD}"/>
              </a:ext>
            </a:extLst>
          </p:cNvPr>
          <p:cNvSpPr/>
          <p:nvPr/>
        </p:nvSpPr>
        <p:spPr>
          <a:xfrm>
            <a:off x="-121298" y="0"/>
            <a:ext cx="12313298" cy="6858000"/>
          </a:xfrm>
          <a:prstGeom prst="rect">
            <a:avLst/>
          </a:prstGeom>
          <a:solidFill>
            <a:srgbClr val="F79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3F90BB2-0045-45A4-9848-C6C56FA11864}"/>
              </a:ext>
            </a:extLst>
          </p:cNvPr>
          <p:cNvSpPr txBox="1"/>
          <p:nvPr/>
        </p:nvSpPr>
        <p:spPr>
          <a:xfrm>
            <a:off x="2202024" y="2846241"/>
            <a:ext cx="1099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LES FAMILLES D’</a:t>
            </a:r>
            <a:r>
              <a:rPr lang="fr-FR" sz="54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OBJETS</a:t>
            </a:r>
          </a:p>
        </p:txBody>
      </p:sp>
    </p:spTree>
    <p:extLst>
      <p:ext uri="{BB962C8B-B14F-4D97-AF65-F5344CB8AC3E}">
        <p14:creationId xmlns:p14="http://schemas.microsoft.com/office/powerpoint/2010/main" val="1950022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7E666-5E80-4BE8-0DA6-3FDBC9F6E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CEA1218-565D-C17D-3BFB-45D39CA4D106}"/>
              </a:ext>
            </a:extLst>
          </p:cNvPr>
          <p:cNvSpPr/>
          <p:nvPr/>
        </p:nvSpPr>
        <p:spPr>
          <a:xfrm>
            <a:off x="-26894" y="0"/>
            <a:ext cx="12218894" cy="933180"/>
          </a:xfrm>
          <a:prstGeom prst="rect">
            <a:avLst/>
          </a:prstGeom>
          <a:solidFill>
            <a:srgbClr val="F89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4F1E0AE-3FB1-BB71-D681-78F318C6AC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166" y="6347386"/>
            <a:ext cx="1078215" cy="2826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CE56C46-427A-AD45-B11B-4F01E3753642}"/>
              </a:ext>
            </a:extLst>
          </p:cNvPr>
          <p:cNvSpPr/>
          <p:nvPr/>
        </p:nvSpPr>
        <p:spPr>
          <a:xfrm>
            <a:off x="7547113" y="188907"/>
            <a:ext cx="5704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LES FAMILLES </a:t>
            </a:r>
            <a:r>
              <a:rPr lang="fr-FR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D’OBJETS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905A599-563F-CAD0-881B-0A38C86AB6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66" y="6215882"/>
            <a:ext cx="286100" cy="38840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DAD566A-0767-172D-7C29-BD76BF65566A}"/>
              </a:ext>
            </a:extLst>
          </p:cNvPr>
          <p:cNvSpPr txBox="1"/>
          <p:nvPr/>
        </p:nvSpPr>
        <p:spPr>
          <a:xfrm>
            <a:off x="3026778" y="1230379"/>
            <a:ext cx="61115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ea typeface="Source Sans Pro" panose="020B0503030403020204" pitchFamily="34" charset="0"/>
              </a:rPr>
              <a:t>Les premiums </a:t>
            </a:r>
          </a:p>
          <a:p>
            <a:pPr algn="ctr"/>
            <a:r>
              <a:rPr lang="fr-FR" sz="2400" b="1" dirty="0">
                <a:ea typeface="Source Sans Pro" panose="020B0503030403020204" pitchFamily="34" charset="0"/>
              </a:rPr>
              <a:t> </a:t>
            </a:r>
          </a:p>
          <a:p>
            <a:pPr algn="ctr"/>
            <a:endParaRPr lang="fr-FR" sz="2400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ECC8257-BEB0-48FF-D34E-BA23FA3E9CB3}"/>
              </a:ext>
            </a:extLst>
          </p:cNvPr>
          <p:cNvSpPr txBox="1"/>
          <p:nvPr/>
        </p:nvSpPr>
        <p:spPr>
          <a:xfrm>
            <a:off x="2416374" y="2413337"/>
            <a:ext cx="785620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ea typeface="Source Sans Pro" panose="020B0503030403020204" pitchFamily="34" charset="0"/>
              </a:rPr>
              <a:t>Leur rareté ou leur exclusivité leur confère une durée de conservation relativement longue , même si leur usage est moins fréquent : </a:t>
            </a:r>
          </a:p>
          <a:p>
            <a:pPr algn="ctr"/>
            <a:endParaRPr lang="fr-FR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503A2C9-E7DF-703E-6419-65EA688BD879}"/>
              </a:ext>
            </a:extLst>
          </p:cNvPr>
          <p:cNvSpPr txBox="1"/>
          <p:nvPr/>
        </p:nvSpPr>
        <p:spPr>
          <a:xfrm>
            <a:off x="3288196" y="4057961"/>
            <a:ext cx="61125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/>
              <a:t>Horlogerie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/>
              <a:t>Objets électroniques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/>
              <a:t>Bagagerie 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61285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11C8C-BCA3-65CC-6CA4-9654A0579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129A94-16D0-04BC-6037-D67A07BF34AC}"/>
              </a:ext>
            </a:extLst>
          </p:cNvPr>
          <p:cNvSpPr/>
          <p:nvPr/>
        </p:nvSpPr>
        <p:spPr>
          <a:xfrm>
            <a:off x="-26894" y="0"/>
            <a:ext cx="12218894" cy="933180"/>
          </a:xfrm>
          <a:prstGeom prst="rect">
            <a:avLst/>
          </a:prstGeom>
          <a:solidFill>
            <a:srgbClr val="F89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19C4DC19-7315-BAD8-171F-47C1E08507D9}"/>
              </a:ext>
            </a:extLst>
          </p:cNvPr>
          <p:cNvSpPr txBox="1">
            <a:spLocks/>
          </p:cNvSpPr>
          <p:nvPr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8B62581-ADD9-3465-7A7D-DB1A32CA0A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166" y="6347386"/>
            <a:ext cx="1078215" cy="2826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4B1805B-AE4B-2A6E-7C71-2AFA8CFB7ECD}"/>
              </a:ext>
            </a:extLst>
          </p:cNvPr>
          <p:cNvSpPr/>
          <p:nvPr/>
        </p:nvSpPr>
        <p:spPr>
          <a:xfrm>
            <a:off x="7547113" y="188907"/>
            <a:ext cx="5704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LES FAMILLES </a:t>
            </a:r>
            <a:r>
              <a:rPr lang="fr-FR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D’OBJETS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CADA7A7-FE9D-5163-7DEB-9EF95CF214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66" y="6215882"/>
            <a:ext cx="286100" cy="38840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B2FFA49-C40F-7472-84ED-E5675BC47A7B}"/>
              </a:ext>
            </a:extLst>
          </p:cNvPr>
          <p:cNvSpPr txBox="1"/>
          <p:nvPr/>
        </p:nvSpPr>
        <p:spPr>
          <a:xfrm>
            <a:off x="3026778" y="1230379"/>
            <a:ext cx="61115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ea typeface="Source Sans Pro" panose="020B0503030403020204" pitchFamily="34" charset="0"/>
              </a:rPr>
              <a:t>Coup de poker</a:t>
            </a:r>
          </a:p>
          <a:p>
            <a:pPr algn="ctr"/>
            <a:endParaRPr lang="fr-FR" sz="2400" b="1" dirty="0">
              <a:ea typeface="Source Sans Pro" panose="020B0503030403020204" pitchFamily="34" charset="0"/>
            </a:endParaRPr>
          </a:p>
          <a:p>
            <a:pPr algn="ctr"/>
            <a:r>
              <a:rPr lang="fr-FR" sz="2400" b="1" dirty="0">
                <a:ea typeface="Source Sans Pro" panose="020B0503030403020204" pitchFamily="34" charset="0"/>
              </a:rPr>
              <a:t> </a:t>
            </a:r>
          </a:p>
          <a:p>
            <a:pPr algn="ctr"/>
            <a:endParaRPr lang="fr-FR" sz="2400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98BD821-0D57-9F1E-1982-D6AEA3A7AC32}"/>
              </a:ext>
            </a:extLst>
          </p:cNvPr>
          <p:cNvSpPr txBox="1"/>
          <p:nvPr/>
        </p:nvSpPr>
        <p:spPr>
          <a:xfrm>
            <a:off x="2072984" y="2116788"/>
            <a:ext cx="78562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ea typeface="Source Sans Pro" panose="020B0503030403020204" pitchFamily="34" charset="0"/>
              </a:rPr>
              <a:t>Ils peuvent être appréciés par les receveurs, mais également être directement </a:t>
            </a:r>
            <a:r>
              <a:rPr lang="fr-FR" sz="2400" dirty="0"/>
              <a:t>écartés</a:t>
            </a:r>
            <a:r>
              <a:rPr lang="fr-FR" sz="2400" dirty="0">
                <a:ea typeface="Source Sans Pro" panose="020B0503030403020204" pitchFamily="34" charset="0"/>
              </a:rPr>
              <a:t> sans être utilisés.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AF03C4F-59C9-28E5-CD6D-974ADAE4FF77}"/>
              </a:ext>
            </a:extLst>
          </p:cNvPr>
          <p:cNvSpPr txBox="1"/>
          <p:nvPr/>
        </p:nvSpPr>
        <p:spPr>
          <a:xfrm>
            <a:off x="3288196" y="3725550"/>
            <a:ext cx="61125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/>
              <a:t>Porte clés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/>
              <a:t>Bracelet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/>
              <a:t>Chocolat  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0600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A297D5B-4AAE-4911-B7C0-E533DA1B9E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534" y="0"/>
            <a:ext cx="4879466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19312" y="1412407"/>
            <a:ext cx="3998210" cy="700957"/>
          </a:xfrm>
          <a:prstGeom prst="rect">
            <a:avLst/>
          </a:prstGeom>
          <a:solidFill>
            <a:srgbClr val="C61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>
            <a:off x="456003" y="3855715"/>
            <a:ext cx="65376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Notre fédération regroupe </a:t>
            </a:r>
            <a:r>
              <a:rPr lang="fr-F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les professionnels du métier de la communication par l’objet </a:t>
            </a:r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(fabricants, importateurs, distributeurs, marqueurs)</a:t>
            </a:r>
            <a:r>
              <a:rPr lang="fr-F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 algn="just"/>
            <a:endParaRPr lang="fr-F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r>
              <a:rPr lang="fr-F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Notre rôle </a:t>
            </a:r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: institutionaliser la profession via de nombreux outils : veille réglementaire, études, formation, labels qualité, rencontres, évènements etc.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3212" y="2901911"/>
            <a:ext cx="8213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pc="6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REPR</a:t>
            </a:r>
            <a:r>
              <a:rPr lang="fr-FR" sz="2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Heavy" panose="020F0502020204030203" pitchFamily="34" charset="0"/>
              </a:rPr>
              <a:t>É</a:t>
            </a:r>
            <a:r>
              <a:rPr lang="fr-FR" sz="2000" spc="6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SENTER, D</a:t>
            </a:r>
            <a:r>
              <a:rPr lang="fr-FR" sz="2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Heavy" panose="020F0502020204030203" pitchFamily="34" charset="0"/>
              </a:rPr>
              <a:t>É</a:t>
            </a:r>
            <a:r>
              <a:rPr lang="fr-FR" sz="2000" spc="6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FENDRE, </a:t>
            </a:r>
          </a:p>
          <a:p>
            <a:r>
              <a:rPr lang="fr-FR" sz="2000" spc="6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PROMOUVOIR !</a:t>
            </a:r>
            <a:endParaRPr lang="id-ID" sz="2000" spc="6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6003" y="652671"/>
            <a:ext cx="30396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LA 2FPCO</a:t>
            </a:r>
            <a:endParaRPr lang="id-ID" sz="4000" spc="600" dirty="0">
              <a:solidFill>
                <a:schemeClr val="tx1">
                  <a:lumMod val="85000"/>
                  <a:lumOff val="1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3212" y="1405478"/>
            <a:ext cx="3898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spc="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C’EST QUOI?</a:t>
            </a:r>
            <a:endParaRPr lang="id-ID" sz="4000" spc="6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21" name="Image 2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42DC8DD-3E53-4AB9-89BD-19B9A370F0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904" y="5887040"/>
            <a:ext cx="715444" cy="9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37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F36A8-D72D-E3AF-E7CA-D28032281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668874-8209-7DE9-FBAD-B54ED6DC489C}"/>
              </a:ext>
            </a:extLst>
          </p:cNvPr>
          <p:cNvSpPr/>
          <p:nvPr/>
        </p:nvSpPr>
        <p:spPr>
          <a:xfrm>
            <a:off x="-26894" y="0"/>
            <a:ext cx="12218894" cy="933180"/>
          </a:xfrm>
          <a:prstGeom prst="rect">
            <a:avLst/>
          </a:prstGeom>
          <a:solidFill>
            <a:srgbClr val="F89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1AB96408-B2E2-4541-D11F-DE7FD9479EA7}"/>
              </a:ext>
            </a:extLst>
          </p:cNvPr>
          <p:cNvSpPr txBox="1">
            <a:spLocks/>
          </p:cNvSpPr>
          <p:nvPr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78ECCA5-A114-A531-BA12-9E6891118A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166" y="6347386"/>
            <a:ext cx="1078215" cy="2826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128022A-98F4-20A6-7375-651DDC0408E9}"/>
              </a:ext>
            </a:extLst>
          </p:cNvPr>
          <p:cNvSpPr/>
          <p:nvPr/>
        </p:nvSpPr>
        <p:spPr>
          <a:xfrm>
            <a:off x="7547113" y="188907"/>
            <a:ext cx="5704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LES FAMILLES </a:t>
            </a:r>
            <a:r>
              <a:rPr lang="fr-FR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D’OBJETS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83D7FBD-0AC1-EF70-9935-BB0D1C4B39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66" y="6215882"/>
            <a:ext cx="286100" cy="38840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3E0DC78-15CC-B811-5B6B-B47C22B6F008}"/>
              </a:ext>
            </a:extLst>
          </p:cNvPr>
          <p:cNvSpPr txBox="1"/>
          <p:nvPr/>
        </p:nvSpPr>
        <p:spPr>
          <a:xfrm>
            <a:off x="3026778" y="1230379"/>
            <a:ext cx="61115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ea typeface="Source Sans Pro" panose="020B0503030403020204" pitchFamily="34" charset="0"/>
              </a:rPr>
              <a:t>L’utile de tous les instants </a:t>
            </a:r>
          </a:p>
          <a:p>
            <a:pPr algn="ctr"/>
            <a:endParaRPr lang="fr-FR" sz="2400" b="1" dirty="0">
              <a:ea typeface="Source Sans Pro" panose="020B0503030403020204" pitchFamily="34" charset="0"/>
            </a:endParaRPr>
          </a:p>
          <a:p>
            <a:pPr algn="ctr"/>
            <a:r>
              <a:rPr lang="fr-FR" sz="2400" b="1" dirty="0">
                <a:ea typeface="Source Sans Pro" panose="020B0503030403020204" pitchFamily="34" charset="0"/>
              </a:rPr>
              <a:t> </a:t>
            </a:r>
          </a:p>
          <a:p>
            <a:pPr algn="ctr"/>
            <a:endParaRPr lang="fr-FR" sz="2400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6FC736F-E209-4E97-12D2-BA0B9BF7FA67}"/>
              </a:ext>
            </a:extLst>
          </p:cNvPr>
          <p:cNvSpPr txBox="1"/>
          <p:nvPr/>
        </p:nvSpPr>
        <p:spPr>
          <a:xfrm>
            <a:off x="2321462" y="2051036"/>
            <a:ext cx="785620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ea typeface="Source Sans Pro" panose="020B0503030403020204" pitchFamily="34" charset="0"/>
              </a:rPr>
              <a:t>Leur fréquence d’utilisation élevée est directement liée à leur utilité, ce qui favorise un taux de conservation important.  </a:t>
            </a:r>
          </a:p>
          <a:p>
            <a:pPr algn="ctr"/>
            <a:endParaRPr lang="fr-FR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B92384A-8D49-6AED-80F3-658FEAB312F7}"/>
              </a:ext>
            </a:extLst>
          </p:cNvPr>
          <p:cNvSpPr txBox="1"/>
          <p:nvPr/>
        </p:nvSpPr>
        <p:spPr>
          <a:xfrm>
            <a:off x="3288196" y="3725550"/>
            <a:ext cx="61125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/>
              <a:t>Stylo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/>
              <a:t>Batterie externe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/>
              <a:t>Carnet  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63477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EC219-2402-B41E-422D-9FB1CAEAD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CC6543-D00F-2A6E-B6FB-77B88A8F2B53}"/>
              </a:ext>
            </a:extLst>
          </p:cNvPr>
          <p:cNvSpPr/>
          <p:nvPr/>
        </p:nvSpPr>
        <p:spPr>
          <a:xfrm>
            <a:off x="-26894" y="0"/>
            <a:ext cx="12218894" cy="933180"/>
          </a:xfrm>
          <a:prstGeom prst="rect">
            <a:avLst/>
          </a:prstGeom>
          <a:solidFill>
            <a:srgbClr val="F89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AEB390F8-487C-6A27-4929-6F81B290F350}"/>
              </a:ext>
            </a:extLst>
          </p:cNvPr>
          <p:cNvSpPr txBox="1">
            <a:spLocks/>
          </p:cNvSpPr>
          <p:nvPr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4453CE5-525C-AFC7-08C8-342B13E1CF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166" y="6347386"/>
            <a:ext cx="1078215" cy="2826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A976249-4ABD-BE3F-FAEE-25C546B8ECC6}"/>
              </a:ext>
            </a:extLst>
          </p:cNvPr>
          <p:cNvSpPr/>
          <p:nvPr/>
        </p:nvSpPr>
        <p:spPr>
          <a:xfrm>
            <a:off x="7547113" y="188907"/>
            <a:ext cx="5704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LES FAMILLES </a:t>
            </a:r>
            <a:r>
              <a:rPr lang="fr-FR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D’OBJETS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B1FC8F3-BD04-8BC6-EF1C-EE26A8715D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66" y="6215882"/>
            <a:ext cx="286100" cy="38840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2224842-43B1-4972-9554-A5A5399F0047}"/>
              </a:ext>
            </a:extLst>
          </p:cNvPr>
          <p:cNvSpPr txBox="1"/>
          <p:nvPr/>
        </p:nvSpPr>
        <p:spPr>
          <a:xfrm>
            <a:off x="3026778" y="1230379"/>
            <a:ext cx="61115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ea typeface="Source Sans Pro" panose="020B0503030403020204" pitchFamily="34" charset="0"/>
              </a:rPr>
              <a:t>Compagnons du quotidien </a:t>
            </a:r>
          </a:p>
          <a:p>
            <a:pPr algn="ctr"/>
            <a:r>
              <a:rPr lang="fr-FR" sz="2400" b="1" dirty="0">
                <a:ea typeface="Source Sans Pro" panose="020B0503030403020204" pitchFamily="34" charset="0"/>
              </a:rPr>
              <a:t> </a:t>
            </a:r>
          </a:p>
          <a:p>
            <a:pPr algn="ctr"/>
            <a:endParaRPr lang="fr-FR" sz="2400" b="1" dirty="0">
              <a:ea typeface="Source Sans Pro" panose="020B0503030403020204" pitchFamily="34" charset="0"/>
            </a:endParaRPr>
          </a:p>
          <a:p>
            <a:pPr algn="ctr"/>
            <a:r>
              <a:rPr lang="fr-FR" sz="2400" b="1" dirty="0">
                <a:ea typeface="Source Sans Pro" panose="020B0503030403020204" pitchFamily="34" charset="0"/>
              </a:rPr>
              <a:t> </a:t>
            </a:r>
          </a:p>
          <a:p>
            <a:pPr algn="ctr"/>
            <a:endParaRPr lang="fr-FR" sz="2400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F511B83-DFF6-CFB8-B802-4E4FD161CCA6}"/>
              </a:ext>
            </a:extLst>
          </p:cNvPr>
          <p:cNvSpPr txBox="1"/>
          <p:nvPr/>
        </p:nvSpPr>
        <p:spPr>
          <a:xfrm>
            <a:off x="2416374" y="2276890"/>
            <a:ext cx="785620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Des objets pratiques et durables qui accompagnent les consommateurs dans leurs activités régulières.</a:t>
            </a:r>
          </a:p>
          <a:p>
            <a:pPr algn="ctr"/>
            <a:endParaRPr lang="fr-FR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ED276B1-68A8-B348-65CA-3A463D26937D}"/>
              </a:ext>
            </a:extLst>
          </p:cNvPr>
          <p:cNvSpPr txBox="1"/>
          <p:nvPr/>
        </p:nvSpPr>
        <p:spPr>
          <a:xfrm>
            <a:off x="3288196" y="3725550"/>
            <a:ext cx="61125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/>
              <a:t>Mugs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/>
              <a:t>Stylos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/>
              <a:t>Sacs 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572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E0FBE-88BD-1A2E-8CB5-4663425A3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BCE1571-CDFF-FD4F-6972-CD4B72C7E11E}"/>
              </a:ext>
            </a:extLst>
          </p:cNvPr>
          <p:cNvSpPr/>
          <p:nvPr/>
        </p:nvSpPr>
        <p:spPr>
          <a:xfrm>
            <a:off x="-26894" y="0"/>
            <a:ext cx="12218894" cy="933180"/>
          </a:xfrm>
          <a:prstGeom prst="rect">
            <a:avLst/>
          </a:prstGeom>
          <a:solidFill>
            <a:srgbClr val="F89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828903C0-3245-FFF8-4BBE-5BB7BC370C74}"/>
              </a:ext>
            </a:extLst>
          </p:cNvPr>
          <p:cNvSpPr txBox="1">
            <a:spLocks/>
          </p:cNvSpPr>
          <p:nvPr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EC0EE43-D30A-FF8B-AA2F-75D307A6B8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166" y="6347386"/>
            <a:ext cx="1078215" cy="2826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2F34BE5-762B-1E20-5D4E-2864C31E5CFA}"/>
              </a:ext>
            </a:extLst>
          </p:cNvPr>
          <p:cNvSpPr/>
          <p:nvPr/>
        </p:nvSpPr>
        <p:spPr>
          <a:xfrm>
            <a:off x="7547113" y="188907"/>
            <a:ext cx="5704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LES FAMILLES </a:t>
            </a:r>
            <a:r>
              <a:rPr lang="fr-FR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D’OBJETS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C6AC575-0303-2EEF-FD3F-C7E7E1BC82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66" y="6215882"/>
            <a:ext cx="286100" cy="38840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037D421-22B7-CDFF-5AF6-EA599747FA63}"/>
              </a:ext>
            </a:extLst>
          </p:cNvPr>
          <p:cNvSpPr txBox="1"/>
          <p:nvPr/>
        </p:nvSpPr>
        <p:spPr>
          <a:xfrm>
            <a:off x="3026778" y="1230379"/>
            <a:ext cx="61115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ea typeface="Source Sans Pro" panose="020B0503030403020204" pitchFamily="34" charset="0"/>
              </a:rPr>
              <a:t>Force tranquille à long terme </a:t>
            </a:r>
          </a:p>
          <a:p>
            <a:pPr algn="ctr"/>
            <a:endParaRPr lang="fr-FR" sz="2400" b="1" dirty="0">
              <a:ea typeface="Source Sans Pro" panose="020B0503030403020204" pitchFamily="34" charset="0"/>
            </a:endParaRPr>
          </a:p>
          <a:p>
            <a:pPr algn="ctr"/>
            <a:r>
              <a:rPr lang="fr-FR" sz="2400" b="1" dirty="0">
                <a:ea typeface="Source Sans Pro" panose="020B0503030403020204" pitchFamily="34" charset="0"/>
              </a:rPr>
              <a:t> </a:t>
            </a:r>
          </a:p>
          <a:p>
            <a:pPr algn="ctr"/>
            <a:endParaRPr lang="fr-FR" sz="2400" b="1" dirty="0">
              <a:ea typeface="Source Sans Pro" panose="020B0503030403020204" pitchFamily="34" charset="0"/>
            </a:endParaRPr>
          </a:p>
          <a:p>
            <a:pPr algn="ctr"/>
            <a:r>
              <a:rPr lang="fr-FR" sz="2400" b="1" dirty="0">
                <a:ea typeface="Source Sans Pro" panose="020B0503030403020204" pitchFamily="34" charset="0"/>
              </a:rPr>
              <a:t> </a:t>
            </a:r>
          </a:p>
          <a:p>
            <a:pPr algn="ctr"/>
            <a:endParaRPr lang="fr-FR" sz="2400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4BEFB6B-F958-6EE2-9236-B7A771DD1D9F}"/>
              </a:ext>
            </a:extLst>
          </p:cNvPr>
          <p:cNvSpPr txBox="1"/>
          <p:nvPr/>
        </p:nvSpPr>
        <p:spPr>
          <a:xfrm>
            <a:off x="2321462" y="2051036"/>
            <a:ext cx="78562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Ils marquent les esprits par leur robustesse et leur capacité à durer dans le temps.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498BAE8-504D-7E26-6061-7BE3266C41C3}"/>
              </a:ext>
            </a:extLst>
          </p:cNvPr>
          <p:cNvSpPr txBox="1"/>
          <p:nvPr/>
        </p:nvSpPr>
        <p:spPr>
          <a:xfrm>
            <a:off x="3288196" y="3725550"/>
            <a:ext cx="61125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/>
              <a:t>Etiquette bagage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/>
              <a:t>T-shirt pour évènement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/>
              <a:t>Plaid / </a:t>
            </a:r>
            <a:r>
              <a:rPr lang="fr-FR" sz="2400" dirty="0" err="1"/>
              <a:t>Futa</a:t>
            </a:r>
            <a:endParaRPr lang="fr-FR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95980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AFDAB-C1CA-98EA-9474-16AEDD3A5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B3DE61-630E-7FE7-F472-5C0397A5D212}"/>
              </a:ext>
            </a:extLst>
          </p:cNvPr>
          <p:cNvSpPr/>
          <p:nvPr/>
        </p:nvSpPr>
        <p:spPr>
          <a:xfrm>
            <a:off x="5676900" y="0"/>
            <a:ext cx="6515100" cy="6858000"/>
          </a:xfrm>
          <a:prstGeom prst="rect">
            <a:avLst/>
          </a:prstGeom>
          <a:solidFill>
            <a:srgbClr val="F79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36BDA7A-555B-3DCA-2691-527C194D70DA}"/>
              </a:ext>
            </a:extLst>
          </p:cNvPr>
          <p:cNvSpPr txBox="1"/>
          <p:nvPr/>
        </p:nvSpPr>
        <p:spPr>
          <a:xfrm>
            <a:off x="6515102" y="2174437"/>
            <a:ext cx="52387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C’EST QUOI LE</a:t>
            </a:r>
          </a:p>
          <a:p>
            <a:r>
              <a:rPr lang="fr-FR" sz="54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BON OBJET</a:t>
            </a:r>
          </a:p>
          <a:p>
            <a:r>
              <a:rPr lang="fr-FR" sz="54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PUBLICITAIRE 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6EFBE0-5DB7-90E4-0657-B58905C68846}"/>
              </a:ext>
            </a:extLst>
          </p:cNvPr>
          <p:cNvSpPr/>
          <p:nvPr/>
        </p:nvSpPr>
        <p:spPr>
          <a:xfrm>
            <a:off x="1251227" y="-426274"/>
            <a:ext cx="2979643" cy="778674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0000" dirty="0">
                <a:ln w="0"/>
                <a:solidFill>
                  <a:srgbClr val="C613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27747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34722-2CBE-7A2D-65E5-EAA863D26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1FFCFA-ACC5-736D-C218-17007CAC23E9}"/>
              </a:ext>
            </a:extLst>
          </p:cNvPr>
          <p:cNvSpPr/>
          <p:nvPr/>
        </p:nvSpPr>
        <p:spPr>
          <a:xfrm>
            <a:off x="-26894" y="0"/>
            <a:ext cx="12218894" cy="933180"/>
          </a:xfrm>
          <a:prstGeom prst="rect">
            <a:avLst/>
          </a:prstGeom>
          <a:solidFill>
            <a:srgbClr val="F89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5F1825C4-8E68-630D-15A4-E9CE22E7ADA3}"/>
              </a:ext>
            </a:extLst>
          </p:cNvPr>
          <p:cNvSpPr txBox="1">
            <a:spLocks/>
          </p:cNvSpPr>
          <p:nvPr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0DE60BA-D949-2B4C-340C-6E62D9F837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166" y="6347386"/>
            <a:ext cx="1078215" cy="2826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9C08DD-A19F-2EBB-88E3-784A6FCB5788}"/>
              </a:ext>
            </a:extLst>
          </p:cNvPr>
          <p:cNvSpPr/>
          <p:nvPr/>
        </p:nvSpPr>
        <p:spPr>
          <a:xfrm>
            <a:off x="6960636" y="204980"/>
            <a:ext cx="4839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C’EST QUOI LE </a:t>
            </a:r>
            <a:r>
              <a:rPr lang="fr-FR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BON OBJET ?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9C3BE13-40C9-BF3C-CF19-04927F7F52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66" y="6215882"/>
            <a:ext cx="286100" cy="38840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206DB2E-522E-94CA-CE2E-2B072A5E9D70}"/>
              </a:ext>
            </a:extLst>
          </p:cNvPr>
          <p:cNvSpPr txBox="1"/>
          <p:nvPr/>
        </p:nvSpPr>
        <p:spPr>
          <a:xfrm>
            <a:off x="3026778" y="1230379"/>
            <a:ext cx="61115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 L’objet média au sein du mix 360 ?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2099529-42CD-A2BA-25D7-D0C19996C784}"/>
              </a:ext>
            </a:extLst>
          </p:cNvPr>
          <p:cNvSpPr txBox="1"/>
          <p:nvPr/>
        </p:nvSpPr>
        <p:spPr>
          <a:xfrm>
            <a:off x="421516" y="1989244"/>
            <a:ext cx="57369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Une expérience positive : l’objet média est un cadeau qui fait toujours plaisir </a:t>
            </a:r>
          </a:p>
          <a:p>
            <a:pPr algn="ctr"/>
            <a:endParaRPr lang="fr-FR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Un souvenir durable : conservé entre 12 et 24 mois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Un mécanisme de don/contre don : phénomène phycologique démontré scientifiquement</a:t>
            </a:r>
          </a:p>
          <a:p>
            <a:pPr algn="ctr"/>
            <a:endParaRPr lang="fr-FR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Une visibilité permanente : une gourde sur un bureau est regardée 8 fois par jour </a:t>
            </a:r>
          </a:p>
          <a:p>
            <a:pPr algn="ctr"/>
            <a:endParaRPr lang="fr-FR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Une diffusion virale : la visibilité d’un objet se transmet bien au-delà du premier bénéficiaire</a:t>
            </a:r>
          </a:p>
          <a:p>
            <a:pPr algn="ctr"/>
            <a:endParaRPr lang="fr-FR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Une utilité réelle : un cadeau bien choisi, qui répond à un besoin concret, peut substituer à un achat      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3" name="Image 12" descr="Une image contenant Éventail, fan&#10;&#10;Le contenu généré par l’IA peut être incorrect.">
            <a:extLst>
              <a:ext uri="{FF2B5EF4-FFF2-40B4-BE49-F238E27FC236}">
                <a16:creationId xmlns:a16="http://schemas.microsoft.com/office/drawing/2014/main" id="{839EF6F5-975C-24F1-D393-A70EEDDC80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192576"/>
            <a:ext cx="3038401" cy="40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68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AADB2-161D-5111-B483-538E286F8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5DADC-44DF-95C1-C065-0DCFAC5CF1B1}"/>
              </a:ext>
            </a:extLst>
          </p:cNvPr>
          <p:cNvSpPr/>
          <p:nvPr/>
        </p:nvSpPr>
        <p:spPr>
          <a:xfrm>
            <a:off x="-26894" y="0"/>
            <a:ext cx="12218894" cy="933180"/>
          </a:xfrm>
          <a:prstGeom prst="rect">
            <a:avLst/>
          </a:prstGeom>
          <a:solidFill>
            <a:srgbClr val="F89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FD2FA026-DE8A-79B9-CC92-F99C088FEBBE}"/>
              </a:ext>
            </a:extLst>
          </p:cNvPr>
          <p:cNvSpPr txBox="1">
            <a:spLocks/>
          </p:cNvSpPr>
          <p:nvPr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B62E085-24AC-0D8B-DD2F-28943ECB9A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166" y="6347386"/>
            <a:ext cx="1078215" cy="2826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0C9CDC6-5045-045D-A8D2-CBB8F5B53099}"/>
              </a:ext>
            </a:extLst>
          </p:cNvPr>
          <p:cNvSpPr/>
          <p:nvPr/>
        </p:nvSpPr>
        <p:spPr>
          <a:xfrm>
            <a:off x="6960636" y="204980"/>
            <a:ext cx="4839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C’EST QUOI LE </a:t>
            </a:r>
            <a:r>
              <a:rPr lang="fr-FR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BON OBJET ?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71E1376-380B-E19C-ABED-A944C6C9A4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66" y="6215882"/>
            <a:ext cx="286100" cy="38840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B2A5926-C4A0-FAF5-77A1-C453B8AFC1D6}"/>
              </a:ext>
            </a:extLst>
          </p:cNvPr>
          <p:cNvSpPr txBox="1"/>
          <p:nvPr/>
        </p:nvSpPr>
        <p:spPr>
          <a:xfrm>
            <a:off x="2080726" y="1217904"/>
            <a:ext cx="94021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Le pouvoir émotionnel de l’objet média : c’est aussi « l’objet-souvenir »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B9659B5-B5DF-FC89-8C05-520F96ADC411}"/>
              </a:ext>
            </a:extLst>
          </p:cNvPr>
          <p:cNvSpPr txBox="1"/>
          <p:nvPr/>
        </p:nvSpPr>
        <p:spPr>
          <a:xfrm>
            <a:off x="852745" y="2643683"/>
            <a:ext cx="447503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Jeux Olympiques : 9 visiteurs sur 10 repartent avec un objet unique. </a:t>
            </a:r>
          </a:p>
          <a:p>
            <a:pPr algn="ctr"/>
            <a:endParaRPr lang="fr-FR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Tour de France : des files d’attente pour venir chercher un produit collector. </a:t>
            </a:r>
          </a:p>
          <a:p>
            <a:pPr algn="ctr"/>
            <a:endParaRPr lang="fr-FR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 Festivals d’été : gobelets réutilisables devenus symboles iconiques de l’événement.</a:t>
            </a:r>
          </a:p>
        </p:txBody>
      </p:sp>
      <p:pic>
        <p:nvPicPr>
          <p:cNvPr id="9" name="Image 8" descr="Une image contenant calculatrice, texte&#10;&#10;Le contenu généré par l’IA peut être incorrect.">
            <a:extLst>
              <a:ext uri="{FF2B5EF4-FFF2-40B4-BE49-F238E27FC236}">
                <a16:creationId xmlns:a16="http://schemas.microsoft.com/office/drawing/2014/main" id="{181130B0-49F7-2642-0BEE-897DB131176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562" y="2425960"/>
            <a:ext cx="3162661" cy="346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04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4225E-19E4-7E40-9A94-AE49461AA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4D731E-AD5A-C7D9-F1A8-AF021FD93C62}"/>
              </a:ext>
            </a:extLst>
          </p:cNvPr>
          <p:cNvSpPr/>
          <p:nvPr/>
        </p:nvSpPr>
        <p:spPr>
          <a:xfrm>
            <a:off x="-26894" y="0"/>
            <a:ext cx="12218894" cy="933180"/>
          </a:xfrm>
          <a:prstGeom prst="rect">
            <a:avLst/>
          </a:prstGeom>
          <a:solidFill>
            <a:srgbClr val="F89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FE4186D6-34F5-A997-F1E4-4EC22C631483}"/>
              </a:ext>
            </a:extLst>
          </p:cNvPr>
          <p:cNvSpPr txBox="1">
            <a:spLocks/>
          </p:cNvSpPr>
          <p:nvPr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B3B8E64-39A5-4628-8E27-795DFD7C70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166" y="6347386"/>
            <a:ext cx="1078215" cy="2826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27D32B-0F82-7A40-4693-60638EB44AEF}"/>
              </a:ext>
            </a:extLst>
          </p:cNvPr>
          <p:cNvSpPr/>
          <p:nvPr/>
        </p:nvSpPr>
        <p:spPr>
          <a:xfrm>
            <a:off x="6960636" y="204980"/>
            <a:ext cx="4839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C’EST QUOI LE </a:t>
            </a:r>
            <a:r>
              <a:rPr lang="fr-FR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BON OBJET ?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E82EBBB-F717-54A1-A20E-6579EDFE30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66" y="6215882"/>
            <a:ext cx="286100" cy="38840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975366A-E47D-4CDC-7387-1331FD9171E4}"/>
              </a:ext>
            </a:extLst>
          </p:cNvPr>
          <p:cNvSpPr txBox="1"/>
          <p:nvPr/>
        </p:nvSpPr>
        <p:spPr>
          <a:xfrm>
            <a:off x="2397967" y="1444958"/>
            <a:ext cx="7721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Textile &amp; appartenance : quand la marque se porte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107CE35-F0AA-2EF0-CE26-45FFD1EEF506}"/>
              </a:ext>
            </a:extLst>
          </p:cNvPr>
          <p:cNvSpPr txBox="1"/>
          <p:nvPr/>
        </p:nvSpPr>
        <p:spPr>
          <a:xfrm>
            <a:off x="691791" y="2326068"/>
            <a:ext cx="536276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Événement interne : le tee‑shirt de “team‑building” renforce la marque employeur et alimente les réseaux sociaux. </a:t>
            </a:r>
          </a:p>
          <a:p>
            <a:pPr algn="ctr"/>
            <a:endParaRPr lang="fr-FR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Campus &amp; BDE : le sweat aux couleurs de la fac crée un sentiment d’appartenance.</a:t>
            </a:r>
          </a:p>
          <a:p>
            <a:pPr algn="ctr"/>
            <a:endParaRPr lang="fr-FR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Évènement sportif : courir avec les couleurs de la marque permet de s'identifier et de donner de la visibilité.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Action solidaire : un tee‑shirt vendu au profit d’une association caritative participe à son financement.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9ECF68A-283B-9384-02E6-3D336915B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9456" y="2511653"/>
            <a:ext cx="3581710" cy="31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12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16B27-1F30-5B8F-C575-D3FE830AC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64A7FB-8B0B-8F15-AE6D-8166A6A0987C}"/>
              </a:ext>
            </a:extLst>
          </p:cNvPr>
          <p:cNvSpPr/>
          <p:nvPr/>
        </p:nvSpPr>
        <p:spPr>
          <a:xfrm>
            <a:off x="-26894" y="0"/>
            <a:ext cx="12218894" cy="933180"/>
          </a:xfrm>
          <a:prstGeom prst="rect">
            <a:avLst/>
          </a:prstGeom>
          <a:solidFill>
            <a:srgbClr val="F89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530B25E9-05F4-2BA3-3510-F0BD099E9660}"/>
              </a:ext>
            </a:extLst>
          </p:cNvPr>
          <p:cNvSpPr txBox="1">
            <a:spLocks/>
          </p:cNvSpPr>
          <p:nvPr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09A3D42-1E9E-99C5-75DF-108675FE32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166" y="6347386"/>
            <a:ext cx="1078215" cy="2826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004E2C9-3E97-DA6E-E723-176D0E153DEC}"/>
              </a:ext>
            </a:extLst>
          </p:cNvPr>
          <p:cNvSpPr/>
          <p:nvPr/>
        </p:nvSpPr>
        <p:spPr>
          <a:xfrm>
            <a:off x="6960636" y="204980"/>
            <a:ext cx="4839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C’EST QUOI LE </a:t>
            </a:r>
            <a:r>
              <a:rPr lang="fr-FR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BON OBJET ?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459EF64-33D3-36B5-CA94-40EFFE9F3F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66" y="6215882"/>
            <a:ext cx="286100" cy="38840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C5D637B-9548-02A7-9E80-89265A11C8D8}"/>
              </a:ext>
            </a:extLst>
          </p:cNvPr>
          <p:cNvSpPr txBox="1"/>
          <p:nvPr/>
        </p:nvSpPr>
        <p:spPr>
          <a:xfrm>
            <a:off x="2397967" y="1444958"/>
            <a:ext cx="7721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Quand l’objet média s’invite dans les foyers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B0890E0-CAA8-2367-6BE2-F613B4055FB6}"/>
              </a:ext>
            </a:extLst>
          </p:cNvPr>
          <p:cNvSpPr txBox="1"/>
          <p:nvPr/>
        </p:nvSpPr>
        <p:spPr>
          <a:xfrm>
            <a:off x="1597867" y="2326068"/>
            <a:ext cx="9321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Un objet média utile sert souvent, il entre dans les maisons, s’intègre à la vie quotidienne.</a:t>
            </a:r>
          </a:p>
        </p:txBody>
      </p:sp>
      <p:pic>
        <p:nvPicPr>
          <p:cNvPr id="6" name="Image 5" descr="Une image contenant accessoire, sac&#10;&#10;Le contenu généré par l’IA peut être incorrect.">
            <a:extLst>
              <a:ext uri="{FF2B5EF4-FFF2-40B4-BE49-F238E27FC236}">
                <a16:creationId xmlns:a16="http://schemas.microsoft.com/office/drawing/2014/main" id="{141C911B-30BD-B840-5FB0-1BD22B0CEF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57" y="2996837"/>
            <a:ext cx="4769900" cy="32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06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D08B6-FF12-B75D-8AB0-515B56B06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2768BF-8490-AE58-EE9E-BCAC11F4C3F1}"/>
              </a:ext>
            </a:extLst>
          </p:cNvPr>
          <p:cNvSpPr/>
          <p:nvPr/>
        </p:nvSpPr>
        <p:spPr>
          <a:xfrm>
            <a:off x="-26894" y="0"/>
            <a:ext cx="12218894" cy="933180"/>
          </a:xfrm>
          <a:prstGeom prst="rect">
            <a:avLst/>
          </a:prstGeom>
          <a:solidFill>
            <a:srgbClr val="F89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83BB1405-88BA-CBCB-4AD4-21887955D26C}"/>
              </a:ext>
            </a:extLst>
          </p:cNvPr>
          <p:cNvSpPr txBox="1">
            <a:spLocks/>
          </p:cNvSpPr>
          <p:nvPr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63D2396-5532-0570-3DB0-5D603CB159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166" y="6347386"/>
            <a:ext cx="1078215" cy="2826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E6BC0DE-0075-9261-A5A7-E5428CF544E2}"/>
              </a:ext>
            </a:extLst>
          </p:cNvPr>
          <p:cNvSpPr/>
          <p:nvPr/>
        </p:nvSpPr>
        <p:spPr>
          <a:xfrm>
            <a:off x="6960636" y="204980"/>
            <a:ext cx="4839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C’EST QUOI LE </a:t>
            </a:r>
            <a:r>
              <a:rPr lang="fr-FR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BON OBJET ?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53FF7BD-C3B4-18BA-A4CC-400B0A32F6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66" y="6215882"/>
            <a:ext cx="286100" cy="38840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CA736C2-7330-47D7-31F4-AE4CB54565CD}"/>
              </a:ext>
            </a:extLst>
          </p:cNvPr>
          <p:cNvSpPr txBox="1"/>
          <p:nvPr/>
        </p:nvSpPr>
        <p:spPr>
          <a:xfrm>
            <a:off x="2397967" y="1444958"/>
            <a:ext cx="7721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Mesurer l’empreinte carbone, puis la réduire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FC83E54-003A-BDD5-CFB6-4E979E86BC61}"/>
              </a:ext>
            </a:extLst>
          </p:cNvPr>
          <p:cNvSpPr txBox="1"/>
          <p:nvPr/>
        </p:nvSpPr>
        <p:spPr>
          <a:xfrm>
            <a:off x="825843" y="2987103"/>
            <a:ext cx="52701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Un objet bien conçu permet de réduire significativement son impact environnemental et social.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 Mesurer, c’est pouvoir justifier ses choix, améliorer ses pratiques et valoriser un engagement RSE sincère.</a:t>
            </a:r>
          </a:p>
        </p:txBody>
      </p:sp>
      <p:pic>
        <p:nvPicPr>
          <p:cNvPr id="12" name="Image 11" descr="Une image contenant tanner, étui&#10;&#10;Le contenu généré par l’IA peut être incorrect.">
            <a:extLst>
              <a:ext uri="{FF2B5EF4-FFF2-40B4-BE49-F238E27FC236}">
                <a16:creationId xmlns:a16="http://schemas.microsoft.com/office/drawing/2014/main" id="{F2AE3DE0-505A-A3F3-4723-4D1F494B64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84" y="2208968"/>
            <a:ext cx="3749902" cy="375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20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AE879-CA42-7926-5CB6-B20B98E7E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20809D-9E52-EA61-B0F3-529429D5DBD8}"/>
              </a:ext>
            </a:extLst>
          </p:cNvPr>
          <p:cNvSpPr/>
          <p:nvPr/>
        </p:nvSpPr>
        <p:spPr>
          <a:xfrm>
            <a:off x="-26894" y="0"/>
            <a:ext cx="12218894" cy="933180"/>
          </a:xfrm>
          <a:prstGeom prst="rect">
            <a:avLst/>
          </a:prstGeom>
          <a:solidFill>
            <a:srgbClr val="F89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D47BC07D-87BF-81ED-8532-C3D88B8113D1}"/>
              </a:ext>
            </a:extLst>
          </p:cNvPr>
          <p:cNvSpPr txBox="1">
            <a:spLocks/>
          </p:cNvSpPr>
          <p:nvPr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1F41303-C8DC-6658-FBA5-89B6FEFC6F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166" y="6347386"/>
            <a:ext cx="1078215" cy="2826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613D5E-48D7-5285-2A31-B6D5AD882874}"/>
              </a:ext>
            </a:extLst>
          </p:cNvPr>
          <p:cNvSpPr/>
          <p:nvPr/>
        </p:nvSpPr>
        <p:spPr>
          <a:xfrm>
            <a:off x="6960636" y="204980"/>
            <a:ext cx="4839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C’EST QUOI LE </a:t>
            </a:r>
            <a:r>
              <a:rPr lang="fr-FR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BON OBJET ?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9E8877A-EA9E-5606-51B3-293B73E34E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66" y="6215882"/>
            <a:ext cx="286100" cy="38840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91B3988-13E4-CB6C-A922-AF71EE5AD3E5}"/>
              </a:ext>
            </a:extLst>
          </p:cNvPr>
          <p:cNvSpPr txBox="1"/>
          <p:nvPr/>
        </p:nvSpPr>
        <p:spPr>
          <a:xfrm>
            <a:off x="2397967" y="1444958"/>
            <a:ext cx="7721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L’objet média : un lien qui traverse les générations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A9FF3DD-F97F-1663-E90E-BA93D9C0C625}"/>
              </a:ext>
            </a:extLst>
          </p:cNvPr>
          <p:cNvSpPr txBox="1"/>
          <p:nvPr/>
        </p:nvSpPr>
        <p:spPr>
          <a:xfrm>
            <a:off x="564566" y="2651201"/>
            <a:ext cx="494049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Il parle à tous, quels que soient l’âge ou le contexte. Ce lien physique et universel en fait un support fédérateur.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Il est aujourd’hui le 3e média préféré des Français, et même le 2e chez les 25-39ans</a:t>
            </a:r>
          </a:p>
        </p:txBody>
      </p:sp>
      <p:pic>
        <p:nvPicPr>
          <p:cNvPr id="6" name="Image 5" descr="Une image contenant drapeau, mur&#10;&#10;Le contenu généré par l’IA peut être incorrect.">
            <a:extLst>
              <a:ext uri="{FF2B5EF4-FFF2-40B4-BE49-F238E27FC236}">
                <a16:creationId xmlns:a16="http://schemas.microsoft.com/office/drawing/2014/main" id="{26BF98A4-BF91-FE4E-DC08-6D4E74C4FD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052" y="2275976"/>
            <a:ext cx="4415740" cy="299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7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006994" y="409466"/>
            <a:ext cx="8327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spc="300" dirty="0">
                <a:solidFill>
                  <a:schemeClr val="bg2">
                    <a:lumMod val="2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LES CHIFFRES DE LA </a:t>
            </a:r>
            <a:r>
              <a:rPr lang="fr-FR" sz="3600" b="1" spc="300" dirty="0">
                <a:solidFill>
                  <a:schemeClr val="bg2">
                    <a:lumMod val="2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PROFESSION</a:t>
            </a:r>
            <a:endParaRPr lang="id-ID" sz="3600" b="1" spc="300" dirty="0">
              <a:solidFill>
                <a:schemeClr val="bg2">
                  <a:lumMod val="2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2BFA6DF-91CC-4E49-8786-0D744F907F6D}"/>
              </a:ext>
            </a:extLst>
          </p:cNvPr>
          <p:cNvGrpSpPr/>
          <p:nvPr/>
        </p:nvGrpSpPr>
        <p:grpSpPr>
          <a:xfrm>
            <a:off x="3172930" y="1826825"/>
            <a:ext cx="5787666" cy="4325425"/>
            <a:chOff x="3172930" y="1826825"/>
            <a:chExt cx="5787666" cy="4325425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B2174A68-8870-407B-84CF-3DE301AA4856}"/>
                </a:ext>
              </a:extLst>
            </p:cNvPr>
            <p:cNvGrpSpPr/>
            <p:nvPr/>
          </p:nvGrpSpPr>
          <p:grpSpPr>
            <a:xfrm>
              <a:off x="3172930" y="1826825"/>
              <a:ext cx="5332414" cy="2077640"/>
              <a:chOff x="3474061" y="1906338"/>
              <a:chExt cx="5332414" cy="2077640"/>
            </a:xfrm>
          </p:grpSpPr>
          <p:sp>
            <p:nvSpPr>
              <p:cNvPr id="14" name="TextBox 7">
                <a:extLst>
                  <a:ext uri="{FF2B5EF4-FFF2-40B4-BE49-F238E27FC236}">
                    <a16:creationId xmlns:a16="http://schemas.microsoft.com/office/drawing/2014/main" id="{9CB2C0B1-6203-4454-899B-63A0306F3E83}"/>
                  </a:ext>
                </a:extLst>
              </p:cNvPr>
              <p:cNvSpPr txBox="1"/>
              <p:nvPr/>
            </p:nvSpPr>
            <p:spPr>
              <a:xfrm>
                <a:off x="3474061" y="3337647"/>
                <a:ext cx="24657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DISTRIBUTEURS /</a:t>
                </a:r>
              </a:p>
              <a:p>
                <a:pPr algn="ctr"/>
                <a:r>
                  <a:rPr lang="fr-FR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MARQUEURS</a:t>
                </a:r>
                <a:endParaRPr lang="id-ID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16" name="TextBox 7">
                <a:extLst>
                  <a:ext uri="{FF2B5EF4-FFF2-40B4-BE49-F238E27FC236}">
                    <a16:creationId xmlns:a16="http://schemas.microsoft.com/office/drawing/2014/main" id="{08352C87-677B-460F-A50E-F89BF5AAAB5B}"/>
                  </a:ext>
                </a:extLst>
              </p:cNvPr>
              <p:cNvSpPr txBox="1"/>
              <p:nvPr/>
            </p:nvSpPr>
            <p:spPr>
              <a:xfrm>
                <a:off x="7251241" y="3337647"/>
                <a:ext cx="15552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EFFECTIFS</a:t>
                </a:r>
                <a:endParaRPr lang="id-ID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18" name="Shape 5100">
                <a:extLst>
                  <a:ext uri="{FF2B5EF4-FFF2-40B4-BE49-F238E27FC236}">
                    <a16:creationId xmlns:a16="http://schemas.microsoft.com/office/drawing/2014/main" id="{03DE559E-36F5-4DED-B85F-037F628859B7}"/>
                  </a:ext>
                </a:extLst>
              </p:cNvPr>
              <p:cNvSpPr/>
              <p:nvPr/>
            </p:nvSpPr>
            <p:spPr>
              <a:xfrm>
                <a:off x="7291208" y="1906338"/>
                <a:ext cx="1475300" cy="129649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759" y="119724"/>
                    </a:moveTo>
                    <a:lnTo>
                      <a:pt x="119759" y="119724"/>
                    </a:lnTo>
                    <a:cubicBezTo>
                      <a:pt x="119759" y="119724"/>
                      <a:pt x="119759" y="92965"/>
                      <a:pt x="117349" y="90482"/>
                    </a:cubicBezTo>
                    <a:cubicBezTo>
                      <a:pt x="115421" y="88000"/>
                      <a:pt x="111325" y="83310"/>
                      <a:pt x="102409" y="80827"/>
                    </a:cubicBezTo>
                    <a:cubicBezTo>
                      <a:pt x="93975" y="75862"/>
                      <a:pt x="89638" y="70896"/>
                      <a:pt x="89638" y="63724"/>
                    </a:cubicBezTo>
                    <a:cubicBezTo>
                      <a:pt x="89638" y="58758"/>
                      <a:pt x="93975" y="61241"/>
                      <a:pt x="93975" y="54068"/>
                    </a:cubicBezTo>
                    <a:cubicBezTo>
                      <a:pt x="93975" y="49103"/>
                      <a:pt x="98313" y="54068"/>
                      <a:pt x="98313" y="43862"/>
                    </a:cubicBezTo>
                    <a:cubicBezTo>
                      <a:pt x="98313" y="41655"/>
                      <a:pt x="96144" y="41655"/>
                      <a:pt x="96144" y="41655"/>
                    </a:cubicBezTo>
                    <a:cubicBezTo>
                      <a:pt x="96144" y="41655"/>
                      <a:pt x="98313" y="36689"/>
                      <a:pt x="98313" y="31724"/>
                    </a:cubicBezTo>
                    <a:cubicBezTo>
                      <a:pt x="98313" y="27034"/>
                      <a:pt x="96144" y="17103"/>
                      <a:pt x="83373" y="17103"/>
                    </a:cubicBezTo>
                    <a:cubicBezTo>
                      <a:pt x="70602" y="17103"/>
                      <a:pt x="68433" y="27034"/>
                      <a:pt x="68433" y="31724"/>
                    </a:cubicBezTo>
                    <a:cubicBezTo>
                      <a:pt x="68433" y="36689"/>
                      <a:pt x="70602" y="41655"/>
                      <a:pt x="70602" y="41655"/>
                    </a:cubicBezTo>
                    <a:cubicBezTo>
                      <a:pt x="70602" y="41655"/>
                      <a:pt x="68433" y="41655"/>
                      <a:pt x="68433" y="43862"/>
                    </a:cubicBezTo>
                    <a:cubicBezTo>
                      <a:pt x="68433" y="54068"/>
                      <a:pt x="70602" y="49103"/>
                      <a:pt x="72771" y="54068"/>
                    </a:cubicBezTo>
                    <a:cubicBezTo>
                      <a:pt x="72771" y="61241"/>
                      <a:pt x="74939" y="58758"/>
                      <a:pt x="74939" y="63724"/>
                    </a:cubicBezTo>
                    <a:cubicBezTo>
                      <a:pt x="74939" y="68689"/>
                      <a:pt x="74939" y="73379"/>
                      <a:pt x="70602" y="75862"/>
                    </a:cubicBezTo>
                    <a:cubicBezTo>
                      <a:pt x="89638" y="88000"/>
                      <a:pt x="91807" y="88000"/>
                      <a:pt x="91807" y="100413"/>
                    </a:cubicBezTo>
                    <a:cubicBezTo>
                      <a:pt x="91807" y="119724"/>
                      <a:pt x="91807" y="119724"/>
                      <a:pt x="91807" y="119724"/>
                    </a:cubicBezTo>
                    <a:lnTo>
                      <a:pt x="119759" y="119724"/>
                    </a:lnTo>
                    <a:close/>
                    <a:moveTo>
                      <a:pt x="62168" y="83310"/>
                    </a:moveTo>
                    <a:lnTo>
                      <a:pt x="62168" y="83310"/>
                    </a:lnTo>
                    <a:cubicBezTo>
                      <a:pt x="49156" y="78344"/>
                      <a:pt x="45060" y="73379"/>
                      <a:pt x="45060" y="63724"/>
                    </a:cubicBezTo>
                    <a:cubicBezTo>
                      <a:pt x="45060" y="56275"/>
                      <a:pt x="49156" y="58758"/>
                      <a:pt x="51325" y="46344"/>
                    </a:cubicBezTo>
                    <a:cubicBezTo>
                      <a:pt x="51325" y="43862"/>
                      <a:pt x="55662" y="46344"/>
                      <a:pt x="55662" y="36689"/>
                    </a:cubicBezTo>
                    <a:cubicBezTo>
                      <a:pt x="55662" y="31724"/>
                      <a:pt x="53493" y="31724"/>
                      <a:pt x="53493" y="31724"/>
                    </a:cubicBezTo>
                    <a:cubicBezTo>
                      <a:pt x="53493" y="31724"/>
                      <a:pt x="53493" y="24551"/>
                      <a:pt x="55662" y="19586"/>
                    </a:cubicBezTo>
                    <a:cubicBezTo>
                      <a:pt x="55662" y="14620"/>
                      <a:pt x="51325" y="0"/>
                      <a:pt x="36385" y="0"/>
                    </a:cubicBezTo>
                    <a:cubicBezTo>
                      <a:pt x="19277" y="0"/>
                      <a:pt x="17108" y="14620"/>
                      <a:pt x="17108" y="19586"/>
                    </a:cubicBezTo>
                    <a:cubicBezTo>
                      <a:pt x="17108" y="24551"/>
                      <a:pt x="17108" y="31724"/>
                      <a:pt x="17108" y="31724"/>
                    </a:cubicBezTo>
                    <a:cubicBezTo>
                      <a:pt x="17108" y="31724"/>
                      <a:pt x="17108" y="31724"/>
                      <a:pt x="17108" y="36689"/>
                    </a:cubicBezTo>
                    <a:cubicBezTo>
                      <a:pt x="17108" y="46344"/>
                      <a:pt x="19277" y="43862"/>
                      <a:pt x="21445" y="46344"/>
                    </a:cubicBezTo>
                    <a:cubicBezTo>
                      <a:pt x="21445" y="58758"/>
                      <a:pt x="25783" y="56275"/>
                      <a:pt x="25783" y="63724"/>
                    </a:cubicBezTo>
                    <a:cubicBezTo>
                      <a:pt x="25783" y="73379"/>
                      <a:pt x="21445" y="78344"/>
                      <a:pt x="10843" y="83310"/>
                    </a:cubicBezTo>
                    <a:cubicBezTo>
                      <a:pt x="6506" y="85517"/>
                      <a:pt x="0" y="88000"/>
                      <a:pt x="0" y="95448"/>
                    </a:cubicBezTo>
                    <a:cubicBezTo>
                      <a:pt x="0" y="119724"/>
                      <a:pt x="0" y="119724"/>
                      <a:pt x="0" y="119724"/>
                    </a:cubicBezTo>
                    <a:cubicBezTo>
                      <a:pt x="83373" y="119724"/>
                      <a:pt x="83373" y="119724"/>
                      <a:pt x="83373" y="119724"/>
                    </a:cubicBezTo>
                    <a:cubicBezTo>
                      <a:pt x="83373" y="119724"/>
                      <a:pt x="83373" y="105103"/>
                      <a:pt x="83373" y="100413"/>
                    </a:cubicBezTo>
                    <a:cubicBezTo>
                      <a:pt x="83373" y="95448"/>
                      <a:pt x="72771" y="90482"/>
                      <a:pt x="62168" y="83310"/>
                    </a:cubicBezTo>
                    <a:close/>
                  </a:path>
                </a:pathLst>
              </a:custGeom>
              <a:solidFill>
                <a:srgbClr val="C6136B"/>
              </a:solidFill>
              <a:ln>
                <a:noFill/>
              </a:ln>
            </p:spPr>
            <p:txBody>
              <a:bodyPr lIns="45700" tIns="22850" rIns="45700" bIns="22850" anchor="ctr" anchorCtr="0">
                <a:noAutofit/>
              </a:bodyPr>
              <a:lstStyle/>
              <a:p>
                <a:endParaRPr dirty="0">
                  <a:solidFill>
                    <a:schemeClr val="dk1"/>
                  </a:solidFill>
                  <a:highlight>
                    <a:srgbClr val="FF0000"/>
                  </a:highlight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" name="Shape 5098">
                <a:extLst>
                  <a:ext uri="{FF2B5EF4-FFF2-40B4-BE49-F238E27FC236}">
                    <a16:creationId xmlns:a16="http://schemas.microsoft.com/office/drawing/2014/main" id="{CA143057-83A4-4A08-9D06-B21DB22D46C4}"/>
                  </a:ext>
                </a:extLst>
              </p:cNvPr>
              <p:cNvSpPr/>
              <p:nvPr/>
            </p:nvSpPr>
            <p:spPr>
              <a:xfrm>
                <a:off x="4142508" y="1906338"/>
                <a:ext cx="1128843" cy="111896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8644" y="10741"/>
                    </a:moveTo>
                    <a:lnTo>
                      <a:pt x="108644" y="10741"/>
                    </a:lnTo>
                    <a:cubicBezTo>
                      <a:pt x="97902" y="0"/>
                      <a:pt x="89616" y="0"/>
                      <a:pt x="89616" y="0"/>
                    </a:cubicBezTo>
                    <a:cubicBezTo>
                      <a:pt x="51867" y="40818"/>
                      <a:pt x="51867" y="40818"/>
                      <a:pt x="51867" y="40818"/>
                    </a:cubicBezTo>
                    <a:cubicBezTo>
                      <a:pt x="7979" y="84398"/>
                      <a:pt x="7979" y="84398"/>
                      <a:pt x="7979" y="84398"/>
                    </a:cubicBezTo>
                    <a:cubicBezTo>
                      <a:pt x="0" y="119693"/>
                      <a:pt x="0" y="119693"/>
                      <a:pt x="0" y="119693"/>
                    </a:cubicBezTo>
                    <a:cubicBezTo>
                      <a:pt x="35601" y="111406"/>
                      <a:pt x="35601" y="111406"/>
                      <a:pt x="35601" y="111406"/>
                    </a:cubicBezTo>
                    <a:cubicBezTo>
                      <a:pt x="81636" y="68132"/>
                      <a:pt x="81636" y="68132"/>
                      <a:pt x="81636" y="68132"/>
                    </a:cubicBezTo>
                    <a:cubicBezTo>
                      <a:pt x="119693" y="29769"/>
                      <a:pt x="119693" y="29769"/>
                      <a:pt x="119693" y="29769"/>
                    </a:cubicBezTo>
                    <a:cubicBezTo>
                      <a:pt x="119693" y="29769"/>
                      <a:pt x="119693" y="21790"/>
                      <a:pt x="108644" y="10741"/>
                    </a:cubicBezTo>
                    <a:close/>
                    <a:moveTo>
                      <a:pt x="35601" y="108644"/>
                    </a:moveTo>
                    <a:lnTo>
                      <a:pt x="35601" y="108644"/>
                    </a:lnTo>
                    <a:cubicBezTo>
                      <a:pt x="21790" y="111406"/>
                      <a:pt x="21790" y="111406"/>
                      <a:pt x="21790" y="111406"/>
                    </a:cubicBezTo>
                    <a:cubicBezTo>
                      <a:pt x="21790" y="108644"/>
                      <a:pt x="19335" y="106189"/>
                      <a:pt x="16572" y="103427"/>
                    </a:cubicBezTo>
                    <a:cubicBezTo>
                      <a:pt x="13503" y="100664"/>
                      <a:pt x="10741" y="100664"/>
                      <a:pt x="10741" y="97902"/>
                    </a:cubicBezTo>
                    <a:cubicBezTo>
                      <a:pt x="13503" y="87161"/>
                      <a:pt x="13503" y="87161"/>
                      <a:pt x="13503" y="87161"/>
                    </a:cubicBezTo>
                    <a:cubicBezTo>
                      <a:pt x="16572" y="81636"/>
                      <a:pt x="16572" y="81636"/>
                      <a:pt x="16572" y="81636"/>
                    </a:cubicBezTo>
                    <a:cubicBezTo>
                      <a:pt x="16572" y="81636"/>
                      <a:pt x="21790" y="81636"/>
                      <a:pt x="30076" y="89616"/>
                    </a:cubicBezTo>
                    <a:cubicBezTo>
                      <a:pt x="38056" y="97902"/>
                      <a:pt x="38056" y="103427"/>
                      <a:pt x="38056" y="103427"/>
                    </a:cubicBezTo>
                    <a:lnTo>
                      <a:pt x="35601" y="108644"/>
                    </a:lnTo>
                    <a:close/>
                  </a:path>
                </a:pathLst>
              </a:custGeom>
              <a:solidFill>
                <a:srgbClr val="C6136B"/>
              </a:solidFill>
              <a:ln>
                <a:noFill/>
              </a:ln>
            </p:spPr>
            <p:txBody>
              <a:bodyPr lIns="45700" tIns="22850" rIns="45700" bIns="2285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highlight>
                    <a:srgbClr val="FF0000"/>
                  </a:highlight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0DD46EB-CDCE-4FD1-BD21-B99D62E4FE0F}"/>
                </a:ext>
              </a:extLst>
            </p:cNvPr>
            <p:cNvSpPr/>
            <p:nvPr/>
          </p:nvSpPr>
          <p:spPr>
            <a:xfrm>
              <a:off x="3172930" y="4216807"/>
              <a:ext cx="2465739" cy="1669774"/>
            </a:xfrm>
            <a:prstGeom prst="rect">
              <a:avLst/>
            </a:prstGeom>
            <a:solidFill>
              <a:srgbClr val="C613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highlight>
                  <a:srgbClr val="FF0000"/>
                </a:highlight>
              </a:endParaRP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0436F125-093C-4C10-8A70-BE9C4A91C307}"/>
                </a:ext>
              </a:extLst>
            </p:cNvPr>
            <p:cNvSpPr txBox="1"/>
            <p:nvPr/>
          </p:nvSpPr>
          <p:spPr>
            <a:xfrm>
              <a:off x="3226079" y="4144008"/>
              <a:ext cx="2359437" cy="2008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FR" sz="2400" b="1" i="0" dirty="0">
                  <a:solidFill>
                    <a:schemeClr val="bg1"/>
                  </a:solidFill>
                  <a:effectLst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Environ 2 </a:t>
              </a:r>
              <a:r>
                <a:rPr lang="fr-FR" sz="24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60</a:t>
              </a:r>
              <a:r>
                <a:rPr lang="fr-FR" sz="2400" b="1" i="0" dirty="0">
                  <a:solidFill>
                    <a:schemeClr val="bg1"/>
                  </a:solidFill>
                  <a:effectLst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</a:t>
              </a:r>
              <a:endParaRPr lang="fr-FR" sz="1800" b="1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fr-FR" sz="1100" dirty="0">
                  <a:solidFill>
                    <a:schemeClr val="bg1"/>
                  </a:solidFill>
                  <a:highlight>
                    <a:srgbClr val="C6136B"/>
                  </a:highligh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sociétés en France.</a:t>
              </a:r>
            </a:p>
            <a:p>
              <a:pPr algn="ctr">
                <a:lnSpc>
                  <a:spcPct val="150000"/>
                </a:lnSpc>
              </a:pPr>
              <a:r>
                <a:rPr lang="fr-FR" sz="18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Marché estimé* à </a:t>
              </a:r>
            </a:p>
            <a:p>
              <a:pPr algn="ctr">
                <a:lnSpc>
                  <a:spcPct val="150000"/>
                </a:lnSpc>
              </a:pPr>
              <a:r>
                <a:rPr lang="fr-FR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1,5 Milliards </a:t>
              </a:r>
              <a:r>
                <a:rPr lang="fr-FR" sz="18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€</a:t>
              </a:r>
              <a:endParaRPr lang="id-ID" sz="1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endParaRPr lang="fr-FR" dirty="0">
                <a:highlight>
                  <a:srgbClr val="FF0000"/>
                </a:highlight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F261CCF-BDA9-4CE3-BAA5-2445B114CAE1}"/>
                </a:ext>
              </a:extLst>
            </p:cNvPr>
            <p:cNvSpPr/>
            <p:nvPr/>
          </p:nvSpPr>
          <p:spPr>
            <a:xfrm>
              <a:off x="6494857" y="4216807"/>
              <a:ext cx="2465739" cy="1669774"/>
            </a:xfrm>
            <a:prstGeom prst="rect">
              <a:avLst/>
            </a:prstGeom>
            <a:solidFill>
              <a:srgbClr val="C613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highlight>
                  <a:srgbClr val="FF0000"/>
                </a:highlight>
              </a:endParaRPr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510359D2-85BD-459D-A802-B11CC35C6295}"/>
                </a:ext>
              </a:extLst>
            </p:cNvPr>
            <p:cNvSpPr txBox="1"/>
            <p:nvPr/>
          </p:nvSpPr>
          <p:spPr>
            <a:xfrm>
              <a:off x="6634422" y="4617376"/>
              <a:ext cx="2186608" cy="868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FR" sz="1800" b="1" i="0" dirty="0">
                  <a:solidFill>
                    <a:schemeClr val="bg1"/>
                  </a:solidFill>
                  <a:effectLst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Plus de </a:t>
              </a:r>
            </a:p>
            <a:p>
              <a:pPr algn="ctr">
                <a:lnSpc>
                  <a:spcPct val="150000"/>
                </a:lnSpc>
              </a:pPr>
              <a:r>
                <a:rPr lang="fr-FR" sz="1800" b="1" i="0" dirty="0">
                  <a:solidFill>
                    <a:schemeClr val="bg1"/>
                  </a:solidFill>
                  <a:effectLst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16 000 salariés</a:t>
              </a:r>
              <a:endParaRPr lang="id-ID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36AFB27E-BC1C-4413-AAA2-304AF91311CE}"/>
              </a:ext>
            </a:extLst>
          </p:cNvPr>
          <p:cNvSpPr txBox="1"/>
          <p:nvPr/>
        </p:nvSpPr>
        <p:spPr>
          <a:xfrm>
            <a:off x="10142382" y="6507330"/>
            <a:ext cx="19030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Lato" panose="020F0502020204030203"/>
              </a:rPr>
              <a:t>*source France </a:t>
            </a:r>
            <a:r>
              <a:rPr lang="fr-FR" sz="1200">
                <a:latin typeface="Lato" panose="020F0502020204030203"/>
              </a:rPr>
              <a:t>pub 2022</a:t>
            </a:r>
            <a:endParaRPr lang="fr-FR" sz="1200" dirty="0">
              <a:latin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822932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C8B05-BF4F-F3D3-65F5-95C9BE08D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8D9ECE-A4D6-F35F-C327-B9BA61F227D3}"/>
              </a:ext>
            </a:extLst>
          </p:cNvPr>
          <p:cNvSpPr/>
          <p:nvPr/>
        </p:nvSpPr>
        <p:spPr>
          <a:xfrm>
            <a:off x="-26894" y="0"/>
            <a:ext cx="12218894" cy="933180"/>
          </a:xfrm>
          <a:prstGeom prst="rect">
            <a:avLst/>
          </a:prstGeom>
          <a:solidFill>
            <a:srgbClr val="F89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4FE70E63-3908-18F7-669C-55CBE136ABCB}"/>
              </a:ext>
            </a:extLst>
          </p:cNvPr>
          <p:cNvSpPr txBox="1">
            <a:spLocks/>
          </p:cNvSpPr>
          <p:nvPr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C0D669C-F4E3-7902-22B0-88E1CE5AAE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166" y="6347386"/>
            <a:ext cx="1078215" cy="2826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24E05C4-6B1D-E48F-1427-D4B51255AD58}"/>
              </a:ext>
            </a:extLst>
          </p:cNvPr>
          <p:cNvSpPr/>
          <p:nvPr/>
        </p:nvSpPr>
        <p:spPr>
          <a:xfrm>
            <a:off x="6960636" y="204980"/>
            <a:ext cx="4839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C’EST QUOI LE </a:t>
            </a:r>
            <a:r>
              <a:rPr lang="fr-FR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BON OBJET ?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E098FDC-1FCE-848C-8FE3-96F76EF633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66" y="6215882"/>
            <a:ext cx="286100" cy="38840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72D4874-31EE-12C7-E55D-DDA309C13426}"/>
              </a:ext>
            </a:extLst>
          </p:cNvPr>
          <p:cNvSpPr txBox="1"/>
          <p:nvPr/>
        </p:nvSpPr>
        <p:spPr>
          <a:xfrm>
            <a:off x="2397967" y="1444958"/>
            <a:ext cx="7721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Processus gagnant : intégrer l’objet dès le brief 360°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4AA5DB2-9587-B74A-1088-FF6656C55ABB}"/>
              </a:ext>
            </a:extLst>
          </p:cNvPr>
          <p:cNvSpPr txBox="1"/>
          <p:nvPr/>
        </p:nvSpPr>
        <p:spPr>
          <a:xfrm>
            <a:off x="723803" y="2367358"/>
            <a:ext cx="1074439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Une co-construction efficace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Un ciblage pertinent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Une cohérence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 Une mesure complète de l’impact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Une mise en valeur dans la communication globale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F57139F-2D78-6303-2AAA-377763E14D52}"/>
              </a:ext>
            </a:extLst>
          </p:cNvPr>
          <p:cNvSpPr txBox="1"/>
          <p:nvPr/>
        </p:nvSpPr>
        <p:spPr>
          <a:xfrm>
            <a:off x="1502909" y="4878754"/>
            <a:ext cx="119293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Utilité, mémorisation, responsabilité </a:t>
            </a:r>
            <a:r>
              <a:rPr lang="fr-FR" sz="2000" dirty="0"/>
              <a:t>: 3 raisons de l’intégrer dès l’origine de vos briefs 360°.</a:t>
            </a:r>
          </a:p>
        </p:txBody>
      </p:sp>
    </p:spTree>
    <p:extLst>
      <p:ext uri="{BB962C8B-B14F-4D97-AF65-F5344CB8AC3E}">
        <p14:creationId xmlns:p14="http://schemas.microsoft.com/office/powerpoint/2010/main" val="3951210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50C451E-66D7-9047-AFB0-13524E18ED47}"/>
              </a:ext>
            </a:extLst>
          </p:cNvPr>
          <p:cNvSpPr/>
          <p:nvPr/>
        </p:nvSpPr>
        <p:spPr>
          <a:xfrm>
            <a:off x="-12683" y="921351"/>
            <a:ext cx="12263718" cy="6028088"/>
          </a:xfrm>
          <a:prstGeom prst="rect">
            <a:avLst/>
          </a:prstGeom>
          <a:solidFill>
            <a:srgbClr val="C60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FFA04C7-3C92-6B4D-9D48-2B5B954FDD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660" y="6368179"/>
            <a:ext cx="1078215" cy="2826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2A5DF3-394B-CA4D-9254-A98EA3B454EE}"/>
              </a:ext>
            </a:extLst>
          </p:cNvPr>
          <p:cNvSpPr/>
          <p:nvPr/>
        </p:nvSpPr>
        <p:spPr>
          <a:xfrm>
            <a:off x="-26894" y="-11829"/>
            <a:ext cx="12290612" cy="933180"/>
          </a:xfrm>
          <a:prstGeom prst="rect">
            <a:avLst/>
          </a:prstGeom>
          <a:solidFill>
            <a:srgbClr val="F89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EDC8D4-A38F-5B42-82B8-7011AA77416C}"/>
              </a:ext>
            </a:extLst>
          </p:cNvPr>
          <p:cNvSpPr/>
          <p:nvPr/>
        </p:nvSpPr>
        <p:spPr>
          <a:xfrm>
            <a:off x="5833381" y="213638"/>
            <a:ext cx="6096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LES BENEFICES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8A019CD-3C93-7149-9127-02C72BBE52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66" y="6215882"/>
            <a:ext cx="286100" cy="388402"/>
          </a:xfrm>
          <a:prstGeom prst="rect">
            <a:avLst/>
          </a:prstGeom>
        </p:spPr>
      </p:pic>
      <p:sp>
        <p:nvSpPr>
          <p:cNvPr id="14" name="Espace réservé du numéro de diapositive 2">
            <a:extLst>
              <a:ext uri="{FF2B5EF4-FFF2-40B4-BE49-F238E27FC236}">
                <a16:creationId xmlns:a16="http://schemas.microsoft.com/office/drawing/2014/main" id="{AB52CF8E-5C91-8440-A3A8-C57F7E303ED4}"/>
              </a:ext>
            </a:extLst>
          </p:cNvPr>
          <p:cNvSpPr txBox="1">
            <a:spLocks/>
          </p:cNvSpPr>
          <p:nvPr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CB8DD6-3A12-4F4F-B2FB-34506C366458}"/>
              </a:ext>
            </a:extLst>
          </p:cNvPr>
          <p:cNvSpPr/>
          <p:nvPr/>
        </p:nvSpPr>
        <p:spPr>
          <a:xfrm>
            <a:off x="2734676" y="3445622"/>
            <a:ext cx="6970156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UN BON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OBJET DE COMMUNICATION PERMET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baseline="0" dirty="0">
                <a:solidFill>
                  <a:prstClr val="white"/>
                </a:solidFill>
                <a:latin typeface="Helvetica" pitchFamily="2" charset="0"/>
              </a:rPr>
              <a:t>REELLEMENT</a:t>
            </a:r>
            <a:r>
              <a:rPr lang="fr-FR" sz="2000" b="1" dirty="0">
                <a:solidFill>
                  <a:prstClr val="white"/>
                </a:solidFill>
                <a:latin typeface="Helvetica" pitchFamily="2" charset="0"/>
              </a:rPr>
              <a:t> (!)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DE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LOUER UN ESPACE PUBLICITAIRE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baseline="0" dirty="0">
                <a:solidFill>
                  <a:prstClr val="white"/>
                </a:solidFill>
                <a:latin typeface="Helvetica" pitchFamily="2" charset="0"/>
              </a:rPr>
              <a:t>DANS</a:t>
            </a:r>
            <a:r>
              <a:rPr lang="fr-FR" sz="2000" b="1" dirty="0">
                <a:solidFill>
                  <a:prstClr val="white"/>
                </a:solidFill>
                <a:latin typeface="Helvetica" pitchFamily="2" charset="0"/>
              </a:rPr>
              <a:t> L’ENVIRONNEMENT DE LA CIBLE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748F4233-9188-4D45-93F2-B28998557D6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93" y="1258145"/>
            <a:ext cx="2228522" cy="204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4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3976FC-B858-42C8-9CC9-8B6874DD67CD}"/>
              </a:ext>
            </a:extLst>
          </p:cNvPr>
          <p:cNvSpPr/>
          <p:nvPr/>
        </p:nvSpPr>
        <p:spPr>
          <a:xfrm>
            <a:off x="5676900" y="0"/>
            <a:ext cx="6515100" cy="6934200"/>
          </a:xfrm>
          <a:prstGeom prst="rect">
            <a:avLst/>
          </a:prstGeom>
          <a:solidFill>
            <a:srgbClr val="F79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3F90BB2-0045-45A4-9848-C6C56FA11864}"/>
              </a:ext>
            </a:extLst>
          </p:cNvPr>
          <p:cNvSpPr txBox="1"/>
          <p:nvPr/>
        </p:nvSpPr>
        <p:spPr>
          <a:xfrm>
            <a:off x="6953250" y="3174221"/>
            <a:ext cx="5238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ET LA </a:t>
            </a:r>
            <a:r>
              <a:rPr lang="fr-FR" sz="54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RSE</a:t>
            </a:r>
            <a:r>
              <a:rPr lang="fr-FR" sz="5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A50905B-07E9-4124-98B1-E9C18A57AD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" r="19897"/>
          <a:stretch/>
        </p:blipFill>
        <p:spPr>
          <a:xfrm>
            <a:off x="0" y="0"/>
            <a:ext cx="5676900" cy="727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25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7466" y="3086020"/>
            <a:ext cx="5812624" cy="2115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i="0" dirty="0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Responsabilité sociale (conditions de travail)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Responsabilité environnementale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Ethique des affaires (anti-corruption, transparence etc.)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Dimension économique</a:t>
            </a:r>
            <a:endParaRPr lang="id-ID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7466" y="1321601"/>
            <a:ext cx="44540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LA </a:t>
            </a:r>
            <a:r>
              <a:rPr lang="fr-FR" sz="3200" spc="300" dirty="0">
                <a:solidFill>
                  <a:srgbClr val="07A61A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</a:t>
            </a:r>
            <a:r>
              <a:rPr lang="fr-FR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ESPONSABILIT</a:t>
            </a:r>
            <a:r>
              <a:rPr lang="fr-FR" sz="3200" dirty="0">
                <a:latin typeface="Leelawadee" panose="020B0502040204020203" pitchFamily="34" charset="-34"/>
              </a:rPr>
              <a:t>É</a:t>
            </a:r>
            <a:endParaRPr lang="fr-FR" sz="1600" dirty="0">
              <a:latin typeface="MS Shell Dlg 2" panose="020B0604030504040204" pitchFamily="34" charset="0"/>
            </a:endParaRPr>
          </a:p>
          <a:p>
            <a:r>
              <a:rPr lang="fr-FR" sz="3200" spc="300" dirty="0">
                <a:solidFill>
                  <a:srgbClr val="07A61A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</a:t>
            </a:r>
            <a:r>
              <a:rPr lang="fr-FR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OCI</a:t>
            </a:r>
            <a:r>
              <a:rPr lang="fr-FR" sz="3200" dirty="0">
                <a:latin typeface="Leelawadee" panose="020B0502040204020203" pitchFamily="34" charset="-34"/>
              </a:rPr>
              <a:t>É</a:t>
            </a:r>
            <a:r>
              <a:rPr lang="fr-FR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TALE </a:t>
            </a:r>
            <a:br>
              <a:rPr lang="fr-FR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</a:br>
            <a:r>
              <a:rPr lang="fr-FR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DES </a:t>
            </a:r>
            <a:r>
              <a:rPr lang="fr-FR" sz="3200" spc="300" dirty="0">
                <a:solidFill>
                  <a:srgbClr val="07A61A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E</a:t>
            </a:r>
            <a:r>
              <a:rPr lang="fr-FR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NTREPRISES</a:t>
            </a:r>
            <a:endParaRPr lang="id-ID" sz="3200" spc="300" dirty="0">
              <a:solidFill>
                <a:schemeClr val="tx1">
                  <a:lumMod val="85000"/>
                  <a:lumOff val="1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 rot="5400000">
            <a:off x="4769709" y="2449541"/>
            <a:ext cx="318695" cy="274737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11010900" y="569214"/>
            <a:ext cx="1181100" cy="5848350"/>
          </a:xfrm>
          <a:prstGeom prst="rect">
            <a:avLst/>
          </a:prstGeom>
          <a:solidFill>
            <a:srgbClr val="07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1" name="Rectangle 10"/>
          <p:cNvSpPr/>
          <p:nvPr/>
        </p:nvSpPr>
        <p:spPr>
          <a:xfrm>
            <a:off x="7410450" y="6381750"/>
            <a:ext cx="3600450" cy="476250"/>
          </a:xfrm>
          <a:prstGeom prst="rect">
            <a:avLst/>
          </a:prstGeom>
          <a:solidFill>
            <a:srgbClr val="07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4FB6C930-97F5-4BB7-8339-43210E3155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9" r="29479"/>
          <a:stretch>
            <a:fillRect/>
          </a:stretch>
        </p:blipFill>
        <p:spPr>
          <a:xfrm>
            <a:off x="7410450" y="569214"/>
            <a:ext cx="3600450" cy="5848350"/>
          </a:xfrm>
        </p:spPr>
      </p:pic>
    </p:spTree>
    <p:extLst>
      <p:ext uri="{BB962C8B-B14F-4D97-AF65-F5344CB8AC3E}">
        <p14:creationId xmlns:p14="http://schemas.microsoft.com/office/powerpoint/2010/main" val="8495031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5059" y="1131721"/>
            <a:ext cx="3213444" cy="700957"/>
          </a:xfrm>
          <a:prstGeom prst="rect">
            <a:avLst/>
          </a:prstGeom>
          <a:solidFill>
            <a:srgbClr val="07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677093" y="526051"/>
            <a:ext cx="534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QUELQUES GRANDES</a:t>
            </a:r>
            <a:endParaRPr lang="id-ID" sz="3200" spc="600" dirty="0">
              <a:solidFill>
                <a:schemeClr val="tx1">
                  <a:lumMod val="85000"/>
                  <a:lumOff val="1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6346" y="1124792"/>
            <a:ext cx="3213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spc="600" dirty="0">
                <a:solidFill>
                  <a:schemeClr val="bg1"/>
                </a:solidFill>
                <a:latin typeface="Lato Heavy" panose="020F0502020204030203" pitchFamily="34" charset="0"/>
              </a:rPr>
              <a:t>AVANCÉES</a:t>
            </a:r>
            <a:endParaRPr lang="id-ID" sz="4000" spc="600" dirty="0">
              <a:solidFill>
                <a:schemeClr val="bg1"/>
              </a:solidFill>
              <a:latin typeface="Lato Heavy" panose="020F0502020204030203" pitchFamily="34" charset="0"/>
            </a:endParaRPr>
          </a:p>
        </p:txBody>
      </p:sp>
      <p:pic>
        <p:nvPicPr>
          <p:cNvPr id="15" name="Espace réservé pour une image  14" descr="Une image contenant personne, assis, homme, utilisation&#10;&#10;Description générée automatiquement">
            <a:extLst>
              <a:ext uri="{FF2B5EF4-FFF2-40B4-BE49-F238E27FC236}">
                <a16:creationId xmlns:a16="http://schemas.microsoft.com/office/drawing/2014/main" id="{1B2FE7A0-D4CC-48FC-98F9-A4F1BD29C9B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4" r="21204"/>
          <a:stretch>
            <a:fillRect/>
          </a:stretch>
        </p:blipFill>
        <p:spPr>
          <a:xfrm>
            <a:off x="6267450" y="14068"/>
            <a:ext cx="5924550" cy="6858000"/>
          </a:xfr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9F08D29E-ED74-402E-B2D0-2EC8CB7717FA}"/>
              </a:ext>
            </a:extLst>
          </p:cNvPr>
          <p:cNvSpPr txBox="1"/>
          <p:nvPr/>
        </p:nvSpPr>
        <p:spPr>
          <a:xfrm>
            <a:off x="717930" y="1939407"/>
            <a:ext cx="3942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Heavy" panose="020F0502020204030203" pitchFamily="34" charset="0"/>
              </a:rPr>
              <a:t>LIÉES A LA RSE</a:t>
            </a:r>
            <a:endParaRPr lang="id-ID" sz="3200" spc="600" dirty="0">
              <a:solidFill>
                <a:schemeClr val="tx1">
                  <a:lumMod val="85000"/>
                  <a:lumOff val="15000"/>
                </a:schemeClr>
              </a:solidFill>
              <a:latin typeface="Lato Heavy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710C11-9E24-4CD8-AA1F-4D46D25AA4A7}"/>
              </a:ext>
            </a:extLst>
          </p:cNvPr>
          <p:cNvSpPr/>
          <p:nvPr/>
        </p:nvSpPr>
        <p:spPr>
          <a:xfrm>
            <a:off x="638086" y="2870625"/>
            <a:ext cx="5358534" cy="2998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L’amélioration des conditions de travail en Asie et plus de transparence dans les usines, plus de certifications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L’impact environnemental  et l’éco-conception entrent dans les process industriels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D’une manière générale, la qualité et la sécurité ont augmenté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Evaluation RSE des membres (ECOVADIS, ACESIA, BCORP)</a:t>
            </a:r>
            <a:endParaRPr lang="id-ID" sz="16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3682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950F0E-18C4-4873-A061-7D8993B7418A}"/>
              </a:ext>
            </a:extLst>
          </p:cNvPr>
          <p:cNvSpPr/>
          <p:nvPr/>
        </p:nvSpPr>
        <p:spPr>
          <a:xfrm>
            <a:off x="0" y="1041009"/>
            <a:ext cx="12192000" cy="4909625"/>
          </a:xfrm>
          <a:prstGeom prst="rect">
            <a:avLst/>
          </a:prstGeom>
          <a:solidFill>
            <a:srgbClr val="C61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EA81E3-B5C4-493F-8F03-F68B29A390F0}"/>
              </a:ext>
            </a:extLst>
          </p:cNvPr>
          <p:cNvSpPr/>
          <p:nvPr/>
        </p:nvSpPr>
        <p:spPr>
          <a:xfrm>
            <a:off x="1349326" y="2182505"/>
            <a:ext cx="949334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FFFFFF"/>
                </a:solidFill>
                <a:latin typeface="Arial" panose="020B0604020202020204" pitchFamily="34" charset="0"/>
              </a:rPr>
              <a:t>BADBUZZ DÉVASTATEUR</a:t>
            </a:r>
          </a:p>
          <a:p>
            <a:pPr algn="ctr"/>
            <a:endParaRPr lang="fr-FR" sz="36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/>
            <a:r>
              <a:rPr lang="fr-FR" sz="2800" b="1" dirty="0">
                <a:solidFill>
                  <a:srgbClr val="FFFFFF"/>
                </a:solidFill>
                <a:latin typeface="Arial" panose="020B0604020202020204" pitchFamily="34" charset="0"/>
              </a:rPr>
              <a:t>« </a:t>
            </a:r>
            <a:r>
              <a:rPr lang="fr-FR" sz="2800" dirty="0">
                <a:solidFill>
                  <a:srgbClr val="FFFFFF"/>
                </a:solidFill>
                <a:latin typeface="Helvetica" pitchFamily="2" charset="0"/>
              </a:rPr>
              <a:t>IL FAUT DES ANNÉES POUR CONSTRUIRE UNE</a:t>
            </a:r>
          </a:p>
          <a:p>
            <a:pPr algn="ctr"/>
            <a:r>
              <a:rPr lang="fr-FR" sz="2800" dirty="0">
                <a:solidFill>
                  <a:srgbClr val="FFFFFF"/>
                </a:solidFill>
                <a:latin typeface="Helvetica" pitchFamily="2" charset="0"/>
              </a:rPr>
              <a:t>RÉPUTATION ET QUELQUES SECONDES POUR LA</a:t>
            </a:r>
          </a:p>
          <a:p>
            <a:pPr algn="ctr"/>
            <a:r>
              <a:rPr lang="fr-FR" sz="2800" dirty="0">
                <a:solidFill>
                  <a:srgbClr val="FFFFFF"/>
                </a:solidFill>
                <a:latin typeface="Helvetica" pitchFamily="2" charset="0"/>
              </a:rPr>
              <a:t>DÉTRUIRE </a:t>
            </a:r>
            <a:r>
              <a:rPr lang="fr-FR" sz="2800" b="1" dirty="0">
                <a:solidFill>
                  <a:srgbClr val="FFFFFF"/>
                </a:solidFill>
                <a:latin typeface="Arial" panose="020B0604020202020204" pitchFamily="34" charset="0"/>
              </a:rPr>
              <a:t>»</a:t>
            </a:r>
            <a:r>
              <a:rPr lang="fr-FR" sz="2800" dirty="0">
                <a:solidFill>
                  <a:srgbClr val="FFFFFF"/>
                </a:solidFill>
                <a:latin typeface="Helvetica" pitchFamily="2" charset="0"/>
              </a:rPr>
              <a:t>. </a:t>
            </a:r>
            <a:r>
              <a:rPr lang="fr-FR" sz="2000" b="1" dirty="0">
                <a:solidFill>
                  <a:srgbClr val="FFFFFF"/>
                </a:solidFill>
                <a:latin typeface="Arial" panose="020B0604020202020204" pitchFamily="34" charset="0"/>
              </a:rPr>
              <a:t>WARREN BUFFET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8896069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assis, noir, équipement électronique, table&#10;&#10;Description générée automatiquement">
            <a:extLst>
              <a:ext uri="{FF2B5EF4-FFF2-40B4-BE49-F238E27FC236}">
                <a16:creationId xmlns:a16="http://schemas.microsoft.com/office/drawing/2014/main" id="{37A46AEB-6456-411F-93AC-DD39D6AF60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3" r="13033"/>
          <a:stretch/>
        </p:blipFill>
        <p:spPr>
          <a:xfrm>
            <a:off x="-247647" y="1"/>
            <a:ext cx="5924547" cy="68845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3976FC-B858-42C8-9CC9-8B6874DD67CD}"/>
              </a:ext>
            </a:extLst>
          </p:cNvPr>
          <p:cNvSpPr/>
          <p:nvPr/>
        </p:nvSpPr>
        <p:spPr>
          <a:xfrm>
            <a:off x="5676900" y="0"/>
            <a:ext cx="6515100" cy="6858000"/>
          </a:xfrm>
          <a:prstGeom prst="rect">
            <a:avLst/>
          </a:prstGeom>
          <a:solidFill>
            <a:srgbClr val="C61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3F90BB2-0045-45A4-9848-C6C56FA11864}"/>
              </a:ext>
            </a:extLst>
          </p:cNvPr>
          <p:cNvSpPr txBox="1"/>
          <p:nvPr/>
        </p:nvSpPr>
        <p:spPr>
          <a:xfrm>
            <a:off x="6488597" y="2149591"/>
            <a:ext cx="52387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LE MARCH</a:t>
            </a:r>
            <a:r>
              <a:rPr lang="fr-FR" sz="5400" dirty="0">
                <a:solidFill>
                  <a:schemeClr val="bg1"/>
                </a:solidFill>
                <a:latin typeface="Leelawadee" panose="020B0502040204020203" pitchFamily="34" charset="-34"/>
              </a:rPr>
              <a:t>É</a:t>
            </a:r>
            <a:endParaRPr lang="fr-FR" sz="3200" dirty="0">
              <a:solidFill>
                <a:schemeClr val="bg1"/>
              </a:solidFill>
              <a:latin typeface="MS Shell Dlg 2" panose="020B0604030504040204" pitchFamily="34" charset="0"/>
            </a:endParaRPr>
          </a:p>
          <a:p>
            <a:r>
              <a:rPr lang="fr-FR" sz="54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DE L’OBJET MEDIA</a:t>
            </a:r>
          </a:p>
        </p:txBody>
      </p:sp>
    </p:spTree>
    <p:extLst>
      <p:ext uri="{BB962C8B-B14F-4D97-AF65-F5344CB8AC3E}">
        <p14:creationId xmlns:p14="http://schemas.microsoft.com/office/powerpoint/2010/main" val="16371034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0336" y="2730161"/>
            <a:ext cx="4159471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100" i="0" dirty="0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Gourde, bouteille, thermos…. Quelle matière ? Verre, inox, titane…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14520" y="939079"/>
            <a:ext cx="3858482" cy="700957"/>
          </a:xfrm>
          <a:prstGeom prst="rect">
            <a:avLst/>
          </a:prstGeom>
          <a:solidFill>
            <a:srgbClr val="F79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262349" y="932150"/>
            <a:ext cx="4642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QUELQUES</a:t>
            </a:r>
            <a:endParaRPr lang="id-ID" sz="4000" spc="600" dirty="0">
              <a:solidFill>
                <a:schemeClr val="tx1">
                  <a:lumMod val="85000"/>
                  <a:lumOff val="1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07173" y="932150"/>
            <a:ext cx="3703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spc="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TENDANCES</a:t>
            </a:r>
            <a:endParaRPr lang="id-ID" sz="4000" spc="6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094FBEE3-0ED5-4974-BACC-7C19BCA4B319}"/>
              </a:ext>
            </a:extLst>
          </p:cNvPr>
          <p:cNvSpPr txBox="1"/>
          <p:nvPr/>
        </p:nvSpPr>
        <p:spPr>
          <a:xfrm>
            <a:off x="290337" y="2334463"/>
            <a:ext cx="3063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LES DRINKWARE</a:t>
            </a:r>
            <a:endParaRPr lang="id-ID" sz="2000" spc="600" dirty="0">
              <a:solidFill>
                <a:schemeClr val="tx1">
                  <a:lumMod val="85000"/>
                  <a:lumOff val="1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EDC400-F780-48DB-949D-01E37501A5F7}"/>
              </a:ext>
            </a:extLst>
          </p:cNvPr>
          <p:cNvSpPr/>
          <p:nvPr/>
        </p:nvSpPr>
        <p:spPr>
          <a:xfrm>
            <a:off x="262349" y="4174324"/>
            <a:ext cx="4159471" cy="568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Commerce, plage, sport… Quelle matière ? PP laminé, en nylon pliable….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E1EDEAD1-DEDF-4454-809E-B75CE62D22DD}"/>
              </a:ext>
            </a:extLst>
          </p:cNvPr>
          <p:cNvSpPr txBox="1"/>
          <p:nvPr/>
        </p:nvSpPr>
        <p:spPr>
          <a:xfrm>
            <a:off x="262350" y="3778626"/>
            <a:ext cx="4685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LES SACS REUTILISABLES</a:t>
            </a:r>
            <a:endParaRPr lang="id-ID" sz="2000" spc="600" dirty="0">
              <a:solidFill>
                <a:schemeClr val="tx1">
                  <a:lumMod val="85000"/>
                  <a:lumOff val="1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7E3C5E-8FBD-451F-99C8-22A80A1B7EE4}"/>
              </a:ext>
            </a:extLst>
          </p:cNvPr>
          <p:cNvSpPr/>
          <p:nvPr/>
        </p:nvSpPr>
        <p:spPr>
          <a:xfrm>
            <a:off x="5278298" y="2730161"/>
            <a:ext cx="4668135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Donner une seconde vie de meilleure qualité aux produits usagés en les transformant pour en accroître la valeur</a:t>
            </a:r>
          </a:p>
          <a:p>
            <a:pPr algn="just">
              <a:lnSpc>
                <a:spcPct val="150000"/>
              </a:lnSpc>
            </a:pPr>
            <a:endParaRPr lang="id-ID" sz="11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6B5B9575-6EE9-4CAC-8F4C-811F1D0749BF}"/>
              </a:ext>
            </a:extLst>
          </p:cNvPr>
          <p:cNvSpPr txBox="1"/>
          <p:nvPr/>
        </p:nvSpPr>
        <p:spPr>
          <a:xfrm>
            <a:off x="5278299" y="2334463"/>
            <a:ext cx="3054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spc="6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LE UP CYCLING </a:t>
            </a:r>
            <a:endParaRPr lang="id-ID" sz="2000" spc="6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1EC8D17-44E7-4D46-9AB2-76D8BF2A1168}"/>
              </a:ext>
            </a:extLst>
          </p:cNvPr>
          <p:cNvSpPr/>
          <p:nvPr/>
        </p:nvSpPr>
        <p:spPr>
          <a:xfrm>
            <a:off x="5278298" y="4180910"/>
            <a:ext cx="2749254" cy="568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Eco matériaux, bois, bio, bambou, maïs, canne à sucre, bois, coton…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35FF2F67-E928-45A0-9D4E-26C398F2F532}"/>
              </a:ext>
            </a:extLst>
          </p:cNvPr>
          <p:cNvSpPr txBox="1"/>
          <p:nvPr/>
        </p:nvSpPr>
        <p:spPr>
          <a:xfrm>
            <a:off x="5278298" y="3785212"/>
            <a:ext cx="3097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LES MATIERES</a:t>
            </a:r>
            <a:endParaRPr lang="id-ID" sz="2000" spc="600" dirty="0">
              <a:solidFill>
                <a:schemeClr val="tx1">
                  <a:lumMod val="85000"/>
                  <a:lumOff val="1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4" name="Image 3" descr="Une image contenant accessoire, sac&#10;&#10;Le contenu généré par l’IA peut être incorrect.">
            <a:extLst>
              <a:ext uri="{FF2B5EF4-FFF2-40B4-BE49-F238E27FC236}">
                <a16:creationId xmlns:a16="http://schemas.microsoft.com/office/drawing/2014/main" id="{211537AE-0A3A-98CF-8B1E-DF09B1EB24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794" y="4270423"/>
            <a:ext cx="3834206" cy="258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44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629650" y="0"/>
            <a:ext cx="3562350" cy="6858000"/>
          </a:xfrm>
          <a:prstGeom prst="rect">
            <a:avLst/>
          </a:prstGeom>
          <a:solidFill>
            <a:srgbClr val="C61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9079212" y="3825613"/>
            <a:ext cx="1606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spc="300" dirty="0">
                <a:solidFill>
                  <a:schemeClr val="bg1"/>
                </a:solidFill>
              </a:rPr>
              <a:t>MAIS QUELS</a:t>
            </a:r>
            <a:endParaRPr lang="id-ID" sz="1600" spc="3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86132" y="4136530"/>
            <a:ext cx="1553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spc="300" dirty="0">
                <a:solidFill>
                  <a:schemeClr val="bg1"/>
                </a:solidFill>
              </a:rPr>
              <a:t>SONT-ILS ? </a:t>
            </a:r>
            <a:endParaRPr lang="id-ID" sz="1600" spc="3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79212" y="1485900"/>
            <a:ext cx="27318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spc="3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LES </a:t>
            </a:r>
          </a:p>
          <a:p>
            <a:r>
              <a:rPr lang="fr-FR" sz="3200" spc="3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DIFF</a:t>
            </a:r>
            <a:r>
              <a:rPr lang="fr-FR" sz="3200" dirty="0">
                <a:solidFill>
                  <a:schemeClr val="bg1"/>
                </a:solidFill>
                <a:latin typeface="Leelawadee" panose="020B0502040204020203" pitchFamily="34" charset="-34"/>
              </a:rPr>
              <a:t>É</a:t>
            </a:r>
            <a:r>
              <a:rPr lang="fr-FR" sz="3200" spc="3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RENTS</a:t>
            </a:r>
          </a:p>
          <a:p>
            <a:r>
              <a:rPr lang="fr-FR" sz="3200" spc="3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</a:t>
            </a:r>
            <a:r>
              <a:rPr lang="fr-FR" sz="3200" dirty="0">
                <a:solidFill>
                  <a:schemeClr val="bg1"/>
                </a:solidFill>
                <a:latin typeface="Leelawadee" panose="020B0502040204020203" pitchFamily="34" charset="-34"/>
              </a:rPr>
              <a:t>É</a:t>
            </a:r>
            <a:r>
              <a:rPr lang="fr-FR" sz="3200" spc="3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TIERS</a:t>
            </a:r>
            <a:endParaRPr lang="id-ID" sz="3200" spc="3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 rot="5400000">
            <a:off x="11295468" y="2644825"/>
            <a:ext cx="245866" cy="2119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pic>
        <p:nvPicPr>
          <p:cNvPr id="5" name="Espace réservé pour une image  4" descr="Une image contenant table, pièce, portable, assis&#10;&#10;Description générée automatiquement">
            <a:extLst>
              <a:ext uri="{FF2B5EF4-FFF2-40B4-BE49-F238E27FC236}">
                <a16:creationId xmlns:a16="http://schemas.microsoft.com/office/drawing/2014/main" id="{D31839EA-E31B-403B-90E3-E25887820C8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" r="2645"/>
          <a:stretch>
            <a:fillRect/>
          </a:stretch>
        </p:blipFill>
        <p:spPr/>
      </p:pic>
      <p:pic>
        <p:nvPicPr>
          <p:cNvPr id="13" name="Espace réservé pour une image  12" descr="Une image contenant personne, fenêtre, intérieur, debout&#10;&#10;Description générée automatiquement">
            <a:extLst>
              <a:ext uri="{FF2B5EF4-FFF2-40B4-BE49-F238E27FC236}">
                <a16:creationId xmlns:a16="http://schemas.microsoft.com/office/drawing/2014/main" id="{C96FD856-B29A-4820-ACF0-C9D7216BC67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1" r="207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900706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CFBA75F-78D0-4F52-973E-744BF21CC6A9}"/>
              </a:ext>
            </a:extLst>
          </p:cNvPr>
          <p:cNvSpPr/>
          <p:nvPr/>
        </p:nvSpPr>
        <p:spPr>
          <a:xfrm>
            <a:off x="3267646" y="1713366"/>
            <a:ext cx="1908255" cy="400110"/>
          </a:xfrm>
          <a:prstGeom prst="rect">
            <a:avLst/>
          </a:prstGeom>
          <a:solidFill>
            <a:srgbClr val="F79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Image 5" descr="Une image contenant personne, gâteau, table, coupant&#10;&#10;Description générée automatiquement">
            <a:extLst>
              <a:ext uri="{FF2B5EF4-FFF2-40B4-BE49-F238E27FC236}">
                <a16:creationId xmlns:a16="http://schemas.microsoft.com/office/drawing/2014/main" id="{80C84576-52EA-409E-80D0-494E012201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403" y="584616"/>
            <a:ext cx="4121592" cy="61823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80403" y="-1"/>
            <a:ext cx="4121592" cy="584616"/>
          </a:xfrm>
          <a:prstGeom prst="rect">
            <a:avLst/>
          </a:prstGeom>
          <a:solidFill>
            <a:srgbClr val="C61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648394" y="2549687"/>
            <a:ext cx="5447606" cy="2343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ea typeface="Lato" panose="020F0502020204030203" pitchFamily="34" charset="0"/>
                <a:cs typeface="Lato" panose="020F0502020204030203" pitchFamily="34" charset="0"/>
              </a:rPr>
              <a:t>AIMER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ea typeface="Lato" panose="020F0502020204030203" pitchFamily="34" charset="0"/>
                <a:cs typeface="Lato" panose="020F0502020204030203" pitchFamily="34" charset="0"/>
              </a:rPr>
              <a:t>Initier de </a:t>
            </a:r>
            <a:r>
              <a:rPr lang="fr-FR" sz="2000" b="1" dirty="0"/>
              <a:t>nouvelles idées </a:t>
            </a:r>
          </a:p>
          <a:p>
            <a:pPr>
              <a:lnSpc>
                <a:spcPct val="150000"/>
              </a:lnSpc>
            </a:pPr>
            <a:r>
              <a:rPr lang="fr-FR" sz="2000" b="1" dirty="0"/>
              <a:t>Gérer </a:t>
            </a:r>
            <a:r>
              <a:rPr lang="fr-FR" sz="2000" dirty="0">
                <a:ea typeface="Lato" panose="020F0502020204030203" pitchFamily="34" charset="0"/>
                <a:cs typeface="Lato" panose="020F0502020204030203" pitchFamily="34" charset="0"/>
              </a:rPr>
              <a:t>des enjeux internationaux</a:t>
            </a:r>
          </a:p>
          <a:p>
            <a:pPr>
              <a:lnSpc>
                <a:spcPct val="150000"/>
              </a:lnSpc>
            </a:pPr>
            <a:r>
              <a:rPr lang="fr-FR" sz="2000" b="1" dirty="0"/>
              <a:t>Négocier </a:t>
            </a:r>
            <a:r>
              <a:rPr lang="fr-FR" sz="2000" dirty="0">
                <a:ea typeface="Lato" panose="020F0502020204030203" pitchFamily="34" charset="0"/>
                <a:cs typeface="Lato" panose="020F0502020204030203" pitchFamily="34" charset="0"/>
              </a:rPr>
              <a:t>des « contrats cadres »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ea typeface="Lato" panose="020F0502020204030203" pitchFamily="34" charset="0"/>
                <a:cs typeface="Lato" panose="020F0502020204030203" pitchFamily="34" charset="0"/>
              </a:rPr>
              <a:t>Organiser </a:t>
            </a:r>
            <a:r>
              <a:rPr lang="fr-FR" sz="2000" b="1" dirty="0"/>
              <a:t>la logistique</a:t>
            </a:r>
            <a:endParaRPr lang="id-ID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43909" y="1713366"/>
            <a:ext cx="4411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LA FONCTION </a:t>
            </a:r>
            <a:r>
              <a:rPr lang="fr-FR" sz="2000" spc="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ACHATS</a:t>
            </a:r>
            <a:endParaRPr lang="id-ID" sz="2000" spc="6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 rot="5400000">
            <a:off x="4894084" y="1859642"/>
            <a:ext cx="166722" cy="14372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CE68E-ADCA-4233-A100-79FF068016E8}"/>
              </a:ext>
            </a:extLst>
          </p:cNvPr>
          <p:cNvSpPr/>
          <p:nvPr/>
        </p:nvSpPr>
        <p:spPr>
          <a:xfrm>
            <a:off x="7159826" y="6294887"/>
            <a:ext cx="4142169" cy="582991"/>
          </a:xfrm>
          <a:prstGeom prst="rect">
            <a:avLst/>
          </a:prstGeom>
          <a:solidFill>
            <a:srgbClr val="F79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53669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able, dessin&#10;&#10;Description générée automatiquement">
            <a:extLst>
              <a:ext uri="{FF2B5EF4-FFF2-40B4-BE49-F238E27FC236}">
                <a16:creationId xmlns:a16="http://schemas.microsoft.com/office/drawing/2014/main" id="{85848AC8-7136-4632-92C3-D0F01FF489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86" y="2294877"/>
            <a:ext cx="10282227" cy="215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810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72DA65-DBB3-41DC-A894-3EFDD7F4A5B2}"/>
              </a:ext>
            </a:extLst>
          </p:cNvPr>
          <p:cNvSpPr/>
          <p:nvPr/>
        </p:nvSpPr>
        <p:spPr>
          <a:xfrm>
            <a:off x="3805101" y="2125491"/>
            <a:ext cx="3088963" cy="398930"/>
          </a:xfrm>
          <a:prstGeom prst="rect">
            <a:avLst/>
          </a:prstGeom>
          <a:solidFill>
            <a:srgbClr val="C61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FBA75F-78D0-4F52-973E-744BF21CC6A9}"/>
              </a:ext>
            </a:extLst>
          </p:cNvPr>
          <p:cNvSpPr/>
          <p:nvPr/>
        </p:nvSpPr>
        <p:spPr>
          <a:xfrm>
            <a:off x="3267646" y="1713366"/>
            <a:ext cx="1460069" cy="400110"/>
          </a:xfrm>
          <a:prstGeom prst="rect">
            <a:avLst/>
          </a:prstGeom>
          <a:solidFill>
            <a:srgbClr val="F79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7159826" y="0"/>
            <a:ext cx="4142169" cy="584616"/>
          </a:xfrm>
          <a:prstGeom prst="rect">
            <a:avLst/>
          </a:prstGeom>
          <a:solidFill>
            <a:srgbClr val="C61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648394" y="2549687"/>
            <a:ext cx="5447606" cy="2801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ea typeface="Lato" panose="020F0502020204030203" pitchFamily="34" charset="0"/>
                <a:cs typeface="Lato" panose="020F0502020204030203" pitchFamily="34" charset="0"/>
              </a:rPr>
              <a:t>AIMER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ea typeface="Lato" panose="020F0502020204030203" pitchFamily="34" charset="0"/>
                <a:cs typeface="Lato" panose="020F0502020204030203" pitchFamily="34" charset="0"/>
              </a:rPr>
              <a:t>Relever des challenges !</a:t>
            </a:r>
            <a:endParaRPr lang="fr-FR" sz="2000" b="1" dirty="0"/>
          </a:p>
          <a:p>
            <a:pPr>
              <a:lnSpc>
                <a:spcPct val="150000"/>
              </a:lnSpc>
            </a:pPr>
            <a:r>
              <a:rPr lang="fr-FR" sz="2000" dirty="0">
                <a:ea typeface="Lato" panose="020F0502020204030203" pitchFamily="34" charset="0"/>
                <a:cs typeface="Lato" panose="020F0502020204030203" pitchFamily="34" charset="0"/>
              </a:rPr>
              <a:t>Apporter un </a:t>
            </a:r>
            <a:r>
              <a:rPr lang="fr-FR" sz="2000" b="1" dirty="0">
                <a:ea typeface="Lato" panose="020F0502020204030203" pitchFamily="34" charset="0"/>
                <a:cs typeface="Lato" panose="020F0502020204030203" pitchFamily="34" charset="0"/>
              </a:rPr>
              <a:t>Conseil &amp; Solutions</a:t>
            </a:r>
            <a:endParaRPr lang="fr-FR" sz="2000" dirty="0"/>
          </a:p>
          <a:p>
            <a:pPr>
              <a:lnSpc>
                <a:spcPct val="150000"/>
              </a:lnSpc>
            </a:pPr>
            <a:r>
              <a:rPr lang="fr-FR" sz="2000" b="1" dirty="0"/>
              <a:t>Développer et fidéliser </a:t>
            </a:r>
            <a:r>
              <a:rPr lang="fr-FR" sz="2000" dirty="0"/>
              <a:t>une clientèle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ea typeface="Lato" panose="020F0502020204030203" pitchFamily="34" charset="0"/>
                <a:cs typeface="Lato" panose="020F0502020204030203" pitchFamily="34" charset="0"/>
              </a:rPr>
              <a:t>Organiser </a:t>
            </a:r>
            <a:r>
              <a:rPr lang="fr-FR" sz="2000" b="1" dirty="0"/>
              <a:t>la logistique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Contribuer</a:t>
            </a:r>
            <a:r>
              <a:rPr lang="fr-FR" sz="2000" b="1" dirty="0"/>
              <a:t> à atteindre des KPI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6781" y="1712921"/>
            <a:ext cx="4079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LA FONCTION </a:t>
            </a:r>
            <a:r>
              <a:rPr lang="fr-FR" sz="2000" spc="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VENTE</a:t>
            </a:r>
            <a:endParaRPr lang="id-ID" sz="2000" spc="6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 rot="5400000">
            <a:off x="6544552" y="2253093"/>
            <a:ext cx="166722" cy="14372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A049AD1C-BECF-41B8-942C-2C91F47EADDA}"/>
              </a:ext>
            </a:extLst>
          </p:cNvPr>
          <p:cNvSpPr txBox="1"/>
          <p:nvPr/>
        </p:nvSpPr>
        <p:spPr>
          <a:xfrm>
            <a:off x="3805101" y="2113031"/>
            <a:ext cx="2750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pc="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COMMERCIALE</a:t>
            </a:r>
            <a:endParaRPr lang="id-ID" sz="2000" spc="6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CE68E-ADCA-4233-A100-79FF068016E8}"/>
              </a:ext>
            </a:extLst>
          </p:cNvPr>
          <p:cNvSpPr/>
          <p:nvPr/>
        </p:nvSpPr>
        <p:spPr>
          <a:xfrm>
            <a:off x="7159826" y="6268388"/>
            <a:ext cx="4142169" cy="584616"/>
          </a:xfrm>
          <a:prstGeom prst="rect">
            <a:avLst/>
          </a:prstGeom>
          <a:solidFill>
            <a:srgbClr val="F79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3" name="Image 2" descr="Une image contenant personne, homme, extérieur, bâtiment&#10;&#10;Description générée automatiquement">
            <a:extLst>
              <a:ext uri="{FF2B5EF4-FFF2-40B4-BE49-F238E27FC236}">
                <a16:creationId xmlns:a16="http://schemas.microsoft.com/office/drawing/2014/main" id="{42D77685-10BE-45B0-97E0-6546ACB31D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9"/>
          <a:stretch/>
        </p:blipFill>
        <p:spPr>
          <a:xfrm>
            <a:off x="7159826" y="584616"/>
            <a:ext cx="4149230" cy="568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007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CFBA75F-78D0-4F52-973E-744BF21CC6A9}"/>
              </a:ext>
            </a:extLst>
          </p:cNvPr>
          <p:cNvSpPr/>
          <p:nvPr/>
        </p:nvSpPr>
        <p:spPr>
          <a:xfrm>
            <a:off x="3267646" y="1713366"/>
            <a:ext cx="3313036" cy="400110"/>
          </a:xfrm>
          <a:prstGeom prst="rect">
            <a:avLst/>
          </a:prstGeom>
          <a:solidFill>
            <a:srgbClr val="F79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7159826" y="0"/>
            <a:ext cx="4142169" cy="584616"/>
          </a:xfrm>
          <a:prstGeom prst="rect">
            <a:avLst/>
          </a:prstGeom>
          <a:solidFill>
            <a:srgbClr val="C61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648394" y="2549687"/>
            <a:ext cx="5447606" cy="2339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ea typeface="Lato" panose="020F0502020204030203" pitchFamily="34" charset="0"/>
                <a:cs typeface="Lato" panose="020F0502020204030203" pitchFamily="34" charset="0"/>
              </a:rPr>
              <a:t>AIMER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ea typeface="Lato" panose="020F0502020204030203" pitchFamily="34" charset="0"/>
                <a:cs typeface="Lato" panose="020F0502020204030203" pitchFamily="34" charset="0"/>
              </a:rPr>
              <a:t>Gestion de l’approvisionnement</a:t>
            </a:r>
            <a:endParaRPr lang="fr-FR" sz="2000" b="1" dirty="0"/>
          </a:p>
          <a:p>
            <a:pPr>
              <a:lnSpc>
                <a:spcPct val="150000"/>
              </a:lnSpc>
            </a:pPr>
            <a:r>
              <a:rPr lang="fr-FR" sz="2000" b="1" dirty="0">
                <a:ea typeface="Lato" panose="020F0502020204030203" pitchFamily="34" charset="0"/>
                <a:cs typeface="Lato" panose="020F0502020204030203" pitchFamily="34" charset="0"/>
              </a:rPr>
              <a:t>Personnalisations </a:t>
            </a:r>
            <a:r>
              <a:rPr lang="fr-FR" sz="2000" dirty="0"/>
              <a:t>produits</a:t>
            </a:r>
          </a:p>
          <a:p>
            <a:pPr>
              <a:lnSpc>
                <a:spcPct val="150000"/>
              </a:lnSpc>
            </a:pPr>
            <a:r>
              <a:rPr lang="fr-FR" sz="2000" b="1" dirty="0"/>
              <a:t>Suivi </a:t>
            </a:r>
            <a:r>
              <a:rPr lang="fr-FR" sz="2000" dirty="0"/>
              <a:t>des commandes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ea typeface="Lato" panose="020F0502020204030203" pitchFamily="34" charset="0"/>
                <a:cs typeface="Lato" panose="020F0502020204030203" pitchFamily="34" charset="0"/>
              </a:rPr>
              <a:t>Contribuer au </a:t>
            </a:r>
            <a:r>
              <a:rPr lang="fr-FR" sz="2000" b="1" dirty="0">
                <a:ea typeface="Lato" panose="020F0502020204030203" pitchFamily="34" charset="0"/>
                <a:cs typeface="Lato" panose="020F0502020204030203" pitchFamily="34" charset="0"/>
              </a:rPr>
              <a:t>succès commercial </a:t>
            </a:r>
            <a:r>
              <a:rPr lang="fr-FR" sz="2000" dirty="0">
                <a:ea typeface="Lato" panose="020F0502020204030203" pitchFamily="34" charset="0"/>
                <a:cs typeface="Lato" panose="020F0502020204030203" pitchFamily="34" charset="0"/>
              </a:rPr>
              <a:t>!</a:t>
            </a:r>
            <a:endParaRPr lang="id-ID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8319" y="1713366"/>
            <a:ext cx="6104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LA FONCTION </a:t>
            </a:r>
            <a:r>
              <a:rPr lang="fr-FR" sz="2000" spc="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ADMINISTRATION</a:t>
            </a:r>
            <a:endParaRPr lang="id-ID" sz="2000" spc="6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CE68E-ADCA-4233-A100-79FF068016E8}"/>
              </a:ext>
            </a:extLst>
          </p:cNvPr>
          <p:cNvSpPr/>
          <p:nvPr/>
        </p:nvSpPr>
        <p:spPr>
          <a:xfrm>
            <a:off x="7159826" y="6268388"/>
            <a:ext cx="4142169" cy="584616"/>
          </a:xfrm>
          <a:prstGeom prst="rect">
            <a:avLst/>
          </a:prstGeom>
          <a:solidFill>
            <a:srgbClr val="F79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72DA65-DBB3-41DC-A894-3EFDD7F4A5B2}"/>
              </a:ext>
            </a:extLst>
          </p:cNvPr>
          <p:cNvSpPr/>
          <p:nvPr/>
        </p:nvSpPr>
        <p:spPr>
          <a:xfrm>
            <a:off x="3805479" y="2138865"/>
            <a:ext cx="2621825" cy="398930"/>
          </a:xfrm>
          <a:prstGeom prst="rect">
            <a:avLst/>
          </a:prstGeom>
          <a:solidFill>
            <a:srgbClr val="C61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A049AD1C-BECF-41B8-942C-2C91F47EADDA}"/>
              </a:ext>
            </a:extLst>
          </p:cNvPr>
          <p:cNvSpPr txBox="1"/>
          <p:nvPr/>
        </p:nvSpPr>
        <p:spPr>
          <a:xfrm>
            <a:off x="3825348" y="2125368"/>
            <a:ext cx="2349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pc="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DES VENTES</a:t>
            </a:r>
            <a:endParaRPr lang="id-ID" sz="2000" spc="6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5" name="Image 4" descr="Une image contenant personne, intérieur, femme, table&#10;&#10;Description générée automatiquement">
            <a:extLst>
              <a:ext uri="{FF2B5EF4-FFF2-40B4-BE49-F238E27FC236}">
                <a16:creationId xmlns:a16="http://schemas.microsoft.com/office/drawing/2014/main" id="{4C2844FB-4D10-4F84-A951-054CBDE3AF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9" t="22547"/>
          <a:stretch/>
        </p:blipFill>
        <p:spPr>
          <a:xfrm>
            <a:off x="7159825" y="584616"/>
            <a:ext cx="4142169" cy="5683772"/>
          </a:xfrm>
          <a:prstGeom prst="rect">
            <a:avLst/>
          </a:prstGeom>
        </p:spPr>
      </p:pic>
      <p:sp>
        <p:nvSpPr>
          <p:cNvPr id="14" name="Isosceles Triangle 13"/>
          <p:cNvSpPr/>
          <p:nvPr/>
        </p:nvSpPr>
        <p:spPr>
          <a:xfrm rot="5400000">
            <a:off x="6150907" y="2266467"/>
            <a:ext cx="166722" cy="14372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57401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table, fenêtre, pièce&#10;&#10;Description générée automatiquement">
            <a:extLst>
              <a:ext uri="{FF2B5EF4-FFF2-40B4-BE49-F238E27FC236}">
                <a16:creationId xmlns:a16="http://schemas.microsoft.com/office/drawing/2014/main" id="{FBD15043-C297-43D7-858E-51CC0C48F9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/>
          <a:stretch/>
        </p:blipFill>
        <p:spPr>
          <a:xfrm>
            <a:off x="7159826" y="153363"/>
            <a:ext cx="4142169" cy="663764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CFBA75F-78D0-4F52-973E-744BF21CC6A9}"/>
              </a:ext>
            </a:extLst>
          </p:cNvPr>
          <p:cNvSpPr/>
          <p:nvPr/>
        </p:nvSpPr>
        <p:spPr>
          <a:xfrm>
            <a:off x="3372197" y="1639622"/>
            <a:ext cx="2223729" cy="400110"/>
          </a:xfrm>
          <a:prstGeom prst="rect">
            <a:avLst/>
          </a:prstGeom>
          <a:solidFill>
            <a:srgbClr val="F79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7159826" y="0"/>
            <a:ext cx="4142169" cy="584616"/>
          </a:xfrm>
          <a:prstGeom prst="rect">
            <a:avLst/>
          </a:prstGeom>
          <a:solidFill>
            <a:srgbClr val="C61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648394" y="2549687"/>
            <a:ext cx="544760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ea typeface="Lato" panose="020F0502020204030203" pitchFamily="34" charset="0"/>
                <a:cs typeface="Lato" panose="020F0502020204030203" pitchFamily="34" charset="0"/>
              </a:rPr>
              <a:t>AIMER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Inventer de </a:t>
            </a:r>
            <a:r>
              <a:rPr lang="fr-FR" sz="2000" b="1" dirty="0"/>
              <a:t>nouveaux concepts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Gérer</a:t>
            </a:r>
            <a:r>
              <a:rPr lang="fr-FR" sz="2000" b="1" dirty="0">
                <a:ea typeface="Lato" panose="020F0502020204030203" pitchFamily="34" charset="0"/>
                <a:cs typeface="Lato" panose="020F0502020204030203" pitchFamily="34" charset="0"/>
              </a:rPr>
              <a:t> l’image</a:t>
            </a:r>
            <a:r>
              <a:rPr lang="fr-FR" sz="2000" dirty="0"/>
              <a:t> d’une société</a:t>
            </a:r>
            <a:r>
              <a:rPr lang="fr-FR" sz="2000" b="1" dirty="0"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endParaRPr lang="fr-FR" sz="2000" dirty="0"/>
          </a:p>
          <a:p>
            <a:pPr>
              <a:lnSpc>
                <a:spcPct val="150000"/>
              </a:lnSpc>
            </a:pPr>
            <a:r>
              <a:rPr lang="fr-FR" sz="2000" b="1" dirty="0"/>
              <a:t>Donner vie </a:t>
            </a:r>
            <a:r>
              <a:rPr lang="fr-FR" sz="2000" dirty="0"/>
              <a:t>à des supports marketing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Administrer</a:t>
            </a:r>
            <a:r>
              <a:rPr lang="fr-FR" sz="2000" dirty="0">
                <a:ea typeface="Lato" panose="020F0502020204030203" pitchFamily="34" charset="0"/>
                <a:cs typeface="Lato" panose="020F0502020204030203" pitchFamily="34" charset="0"/>
              </a:rPr>
              <a:t> les </a:t>
            </a:r>
            <a:r>
              <a:rPr lang="fr-FR" sz="2000" b="1" dirty="0"/>
              <a:t>réseaux sociaux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Communiquer via le </a:t>
            </a:r>
            <a:r>
              <a:rPr lang="fr-FR" sz="2000" b="1" dirty="0"/>
              <a:t>digital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Créer des </a:t>
            </a:r>
            <a:r>
              <a:rPr lang="fr-FR" sz="2000" b="1" dirty="0"/>
              <a:t>offres spécifiques</a:t>
            </a:r>
            <a:endParaRPr lang="id-ID" sz="20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CE68E-ADCA-4233-A100-79FF068016E8}"/>
              </a:ext>
            </a:extLst>
          </p:cNvPr>
          <p:cNvSpPr/>
          <p:nvPr/>
        </p:nvSpPr>
        <p:spPr>
          <a:xfrm>
            <a:off x="7159826" y="6268388"/>
            <a:ext cx="4142169" cy="584616"/>
          </a:xfrm>
          <a:prstGeom prst="rect">
            <a:avLst/>
          </a:prstGeom>
          <a:solidFill>
            <a:srgbClr val="F79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72DA65-DBB3-41DC-A894-3EFDD7F4A5B2}"/>
              </a:ext>
            </a:extLst>
          </p:cNvPr>
          <p:cNvSpPr/>
          <p:nvPr/>
        </p:nvSpPr>
        <p:spPr>
          <a:xfrm>
            <a:off x="4096816" y="2098920"/>
            <a:ext cx="1999184" cy="398930"/>
          </a:xfrm>
          <a:prstGeom prst="rect">
            <a:avLst/>
          </a:prstGeom>
          <a:solidFill>
            <a:srgbClr val="C61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A049AD1C-BECF-41B8-942C-2C91F47EADDA}"/>
              </a:ext>
            </a:extLst>
          </p:cNvPr>
          <p:cNvSpPr txBox="1"/>
          <p:nvPr/>
        </p:nvSpPr>
        <p:spPr>
          <a:xfrm>
            <a:off x="4129217" y="2094106"/>
            <a:ext cx="1734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pc="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DIGITAL</a:t>
            </a:r>
            <a:endParaRPr lang="id-ID" sz="2000" spc="6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D8FD59-9C33-4FB1-B7AF-7701D8889265}"/>
              </a:ext>
            </a:extLst>
          </p:cNvPr>
          <p:cNvSpPr/>
          <p:nvPr/>
        </p:nvSpPr>
        <p:spPr>
          <a:xfrm>
            <a:off x="5651366" y="1644436"/>
            <a:ext cx="1044133" cy="400110"/>
          </a:xfrm>
          <a:prstGeom prst="rect">
            <a:avLst/>
          </a:prstGeom>
          <a:solidFill>
            <a:srgbClr val="C61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B56AACEE-CB60-4985-BFDB-F8875A3BC8BF}"/>
              </a:ext>
            </a:extLst>
          </p:cNvPr>
          <p:cNvSpPr txBox="1"/>
          <p:nvPr/>
        </p:nvSpPr>
        <p:spPr>
          <a:xfrm>
            <a:off x="5655252" y="1639622"/>
            <a:ext cx="1200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pc="600" dirty="0">
                <a:solidFill>
                  <a:schemeClr val="bg1"/>
                </a:solidFill>
                <a:latin typeface="Lato Heavy" panose="020F0502020204030203" pitchFamily="34" charset="0"/>
              </a:rPr>
              <a:t>CRÉA</a:t>
            </a:r>
            <a:endParaRPr lang="id-ID" sz="2000" spc="600" dirty="0">
              <a:solidFill>
                <a:schemeClr val="bg1"/>
              </a:solidFill>
              <a:latin typeface="Lato Heavy" panose="020F05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7766" y="1634808"/>
            <a:ext cx="5447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pc="6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LA FONCTION </a:t>
            </a:r>
            <a:r>
              <a:rPr lang="fr-FR" sz="2000" spc="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MARKETING</a:t>
            </a:r>
            <a:endParaRPr lang="id-ID" sz="2000" spc="6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 rot="5400000">
            <a:off x="5779909" y="2222847"/>
            <a:ext cx="166722" cy="14372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17310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950F0E-18C4-4873-A061-7D8993B7418A}"/>
              </a:ext>
            </a:extLst>
          </p:cNvPr>
          <p:cNvSpPr/>
          <p:nvPr/>
        </p:nvSpPr>
        <p:spPr>
          <a:xfrm>
            <a:off x="0" y="974187"/>
            <a:ext cx="12192000" cy="4909625"/>
          </a:xfrm>
          <a:prstGeom prst="rect">
            <a:avLst/>
          </a:prstGeom>
          <a:solidFill>
            <a:srgbClr val="F79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EA81E3-B5C4-493F-8F03-F68B29A390F0}"/>
              </a:ext>
            </a:extLst>
          </p:cNvPr>
          <p:cNvSpPr/>
          <p:nvPr/>
        </p:nvSpPr>
        <p:spPr>
          <a:xfrm>
            <a:off x="1349326" y="2613391"/>
            <a:ext cx="94933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DANS LES PME, NOUS RECHERCHONS</a:t>
            </a:r>
          </a:p>
          <a:p>
            <a:pPr algn="ctr"/>
            <a:endParaRPr lang="fr-FR" sz="3600" b="1" dirty="0">
              <a:solidFill>
                <a:srgbClr val="FFFFFF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fr-FR" sz="2800" b="1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L’ESPRIT D’INITIATIVE </a:t>
            </a:r>
            <a:r>
              <a:rPr lang="fr-FR" sz="2800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ET</a:t>
            </a:r>
            <a:r>
              <a:rPr lang="fr-FR" sz="2800" b="1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LA POLYVALENCE</a:t>
            </a:r>
            <a:endParaRPr lang="fr-FR" sz="2800" dirty="0">
              <a:solidFill>
                <a:srgbClr val="FFFFFF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2805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950F0E-18C4-4873-A061-7D8993B7418A}"/>
              </a:ext>
            </a:extLst>
          </p:cNvPr>
          <p:cNvSpPr/>
          <p:nvPr/>
        </p:nvSpPr>
        <p:spPr>
          <a:xfrm>
            <a:off x="0" y="974187"/>
            <a:ext cx="12192000" cy="4909625"/>
          </a:xfrm>
          <a:prstGeom prst="rect">
            <a:avLst/>
          </a:prstGeom>
          <a:solidFill>
            <a:srgbClr val="C61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EA81E3-B5C4-493F-8F03-F68B29A390F0}"/>
              </a:ext>
            </a:extLst>
          </p:cNvPr>
          <p:cNvSpPr/>
          <p:nvPr/>
        </p:nvSpPr>
        <p:spPr>
          <a:xfrm>
            <a:off x="1349326" y="2469888"/>
            <a:ext cx="9493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MERCI POUR VOTRE ATTENTION !</a:t>
            </a:r>
            <a:endParaRPr lang="fr-FR" sz="2800" dirty="0">
              <a:solidFill>
                <a:srgbClr val="FFFFFF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5BD401F-88C5-42D4-A4F7-C4741D577046}"/>
              </a:ext>
            </a:extLst>
          </p:cNvPr>
          <p:cNvSpPr txBox="1"/>
          <p:nvPr/>
        </p:nvSpPr>
        <p:spPr>
          <a:xfrm>
            <a:off x="3294184" y="4011755"/>
            <a:ext cx="5064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Lato" panose="020F0502020204030203"/>
              </a:rPr>
              <a:t>www.2fpco.com</a:t>
            </a:r>
          </a:p>
          <a:p>
            <a:pPr algn="ctr"/>
            <a:r>
              <a:rPr lang="fr-FR" sz="3600" dirty="0">
                <a:solidFill>
                  <a:schemeClr val="bg1"/>
                </a:solidFill>
                <a:latin typeface="Lato" panose="020F0502020204030203"/>
              </a:rPr>
              <a:t>www.objet-media.fr</a:t>
            </a:r>
          </a:p>
        </p:txBody>
      </p:sp>
    </p:spTree>
    <p:extLst>
      <p:ext uri="{BB962C8B-B14F-4D97-AF65-F5344CB8AC3E}">
        <p14:creationId xmlns:p14="http://schemas.microsoft.com/office/powerpoint/2010/main" val="10600060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1D9A15EF-B3E5-470E-B838-1D55F5FA5070}"/>
              </a:ext>
            </a:extLst>
          </p:cNvPr>
          <p:cNvSpPr txBox="1"/>
          <p:nvPr/>
        </p:nvSpPr>
        <p:spPr>
          <a:xfrm>
            <a:off x="690465" y="688475"/>
            <a:ext cx="11948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latin typeface="Lato"/>
              </a:rPr>
              <a:t>Rejoignez-nous sur Instagram &amp; </a:t>
            </a:r>
            <a:r>
              <a:rPr lang="fr-FR" sz="4400" b="1" dirty="0" err="1">
                <a:latin typeface="Lato"/>
              </a:rPr>
              <a:t>Linkedin</a:t>
            </a:r>
            <a:r>
              <a:rPr lang="fr-FR" sz="4400" b="1" dirty="0">
                <a:latin typeface="Lato"/>
              </a:rPr>
              <a:t> 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33F69EF-4318-4398-8DCF-365BEF333DB0}"/>
              </a:ext>
            </a:extLst>
          </p:cNvPr>
          <p:cNvSpPr/>
          <p:nvPr/>
        </p:nvSpPr>
        <p:spPr>
          <a:xfrm>
            <a:off x="3495286" y="4071860"/>
            <a:ext cx="4859383" cy="698863"/>
          </a:xfrm>
          <a:prstGeom prst="roundRect">
            <a:avLst/>
          </a:prstGeom>
          <a:solidFill>
            <a:srgbClr val="E14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C750FE6-958B-44EE-84B9-46FE9B448573}"/>
              </a:ext>
            </a:extLst>
          </p:cNvPr>
          <p:cNvSpPr txBox="1"/>
          <p:nvPr/>
        </p:nvSpPr>
        <p:spPr>
          <a:xfrm>
            <a:off x="3495286" y="4159682"/>
            <a:ext cx="5384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Lato"/>
              </a:rPr>
              <a:t>INSTAGRAM/OBJETMEDIA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B5015E5-FF21-4BFB-BDCE-4EEEB5DAE713}"/>
              </a:ext>
            </a:extLst>
          </p:cNvPr>
          <p:cNvSpPr txBox="1"/>
          <p:nvPr/>
        </p:nvSpPr>
        <p:spPr>
          <a:xfrm>
            <a:off x="8479228" y="6067397"/>
            <a:ext cx="4859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Lato"/>
              </a:rPr>
              <a:t>#</a:t>
            </a:r>
            <a:r>
              <a:rPr lang="fr-FR" sz="2800" dirty="0" err="1">
                <a:latin typeface="Lato"/>
              </a:rPr>
              <a:t>objetmedia</a:t>
            </a:r>
            <a:endParaRPr lang="fr-FR" sz="2800" dirty="0">
              <a:latin typeface="Lato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DEB3BF23-CFB6-52DD-AA1F-9B9D968FD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79811"/>
            <a:ext cx="1382486" cy="138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6D7CA3D-9DC9-0E24-50AA-C3FC7CBE1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87" y="2279811"/>
            <a:ext cx="1482012" cy="14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20EC2E2-FA78-C9AD-B219-35C121327115}"/>
              </a:ext>
            </a:extLst>
          </p:cNvPr>
          <p:cNvSpPr/>
          <p:nvPr/>
        </p:nvSpPr>
        <p:spPr>
          <a:xfrm>
            <a:off x="3495286" y="4928360"/>
            <a:ext cx="4859383" cy="698863"/>
          </a:xfrm>
          <a:prstGeom prst="roundRect">
            <a:avLst/>
          </a:prstGeom>
          <a:solidFill>
            <a:srgbClr val="E14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chemeClr val="bg1"/>
                </a:solidFill>
                <a:latin typeface="Lato"/>
              </a:rPr>
              <a:t>LINKEDIN/OBJETMEDIA</a:t>
            </a:r>
          </a:p>
        </p:txBody>
      </p:sp>
    </p:spTree>
    <p:extLst>
      <p:ext uri="{BB962C8B-B14F-4D97-AF65-F5344CB8AC3E}">
        <p14:creationId xmlns:p14="http://schemas.microsoft.com/office/powerpoint/2010/main" val="849439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hope, tasse, bouteille&#10;&#10;Description générée automatiquement">
            <a:extLst>
              <a:ext uri="{FF2B5EF4-FFF2-40B4-BE49-F238E27FC236}">
                <a16:creationId xmlns:a16="http://schemas.microsoft.com/office/drawing/2014/main" id="{6CB9CC81-C60B-484E-A3FA-038FF5262D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1" r="2747"/>
          <a:stretch/>
        </p:blipFill>
        <p:spPr>
          <a:xfrm>
            <a:off x="19050" y="0"/>
            <a:ext cx="6096000" cy="6934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3976FC-B858-42C8-9CC9-8B6874DD67CD}"/>
              </a:ext>
            </a:extLst>
          </p:cNvPr>
          <p:cNvSpPr/>
          <p:nvPr/>
        </p:nvSpPr>
        <p:spPr>
          <a:xfrm>
            <a:off x="5676900" y="0"/>
            <a:ext cx="6515100" cy="6934200"/>
          </a:xfrm>
          <a:prstGeom prst="rect">
            <a:avLst/>
          </a:prstGeom>
          <a:solidFill>
            <a:srgbClr val="C61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3F90BB2-0045-45A4-9848-C6C56FA11864}"/>
              </a:ext>
            </a:extLst>
          </p:cNvPr>
          <p:cNvSpPr txBox="1"/>
          <p:nvPr/>
        </p:nvSpPr>
        <p:spPr>
          <a:xfrm>
            <a:off x="6209607" y="1720840"/>
            <a:ext cx="55632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POURQUOI </a:t>
            </a:r>
          </a:p>
          <a:p>
            <a:r>
              <a:rPr lang="fr-FR" sz="54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COMMUNIQUER </a:t>
            </a:r>
          </a:p>
          <a:p>
            <a:r>
              <a:rPr lang="fr-FR" sz="5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PAR</a:t>
            </a:r>
          </a:p>
          <a:p>
            <a:r>
              <a:rPr lang="fr-FR" sz="54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L’OBJET ?</a:t>
            </a:r>
          </a:p>
        </p:txBody>
      </p:sp>
    </p:spTree>
    <p:extLst>
      <p:ext uri="{BB962C8B-B14F-4D97-AF65-F5344CB8AC3E}">
        <p14:creationId xmlns:p14="http://schemas.microsoft.com/office/powerpoint/2010/main" val="2486961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3556" y="1375367"/>
            <a:ext cx="2513584" cy="558302"/>
          </a:xfrm>
          <a:prstGeom prst="rect">
            <a:avLst/>
          </a:prstGeom>
          <a:solidFill>
            <a:srgbClr val="F79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399794" y="3644503"/>
            <a:ext cx="3357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spc="300" dirty="0">
                <a:solidFill>
                  <a:schemeClr val="bg1">
                    <a:lumMod val="50000"/>
                  </a:schemeClr>
                </a:solidFill>
              </a:rPr>
              <a:t>A CHAQUE TYPE DE BESOIN</a:t>
            </a:r>
            <a:endParaRPr lang="id-ID" sz="1600" spc="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14" y="3955420"/>
            <a:ext cx="3842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spc="300" dirty="0">
                <a:solidFill>
                  <a:schemeClr val="bg1">
                    <a:lumMod val="50000"/>
                  </a:schemeClr>
                </a:solidFill>
              </a:rPr>
              <a:t>CORRESPOND UN TYPE D’OBJET</a:t>
            </a:r>
            <a:endParaRPr lang="id-ID" sz="1600" spc="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464" y="1387001"/>
            <a:ext cx="4603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pc="3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POURQUOI</a:t>
            </a:r>
            <a:endParaRPr lang="id-ID" sz="3200" spc="3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r>
              <a:rPr lang="fr-FR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UTILISER</a:t>
            </a:r>
            <a:endParaRPr lang="id-ID" sz="3200" spc="300" dirty="0">
              <a:solidFill>
                <a:schemeClr val="tx1">
                  <a:lumMod val="85000"/>
                  <a:lumOff val="1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r>
              <a:rPr lang="fr-FR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L’OBJET MEDIA ?</a:t>
            </a:r>
            <a:endParaRPr lang="id-ID" sz="3200" spc="300" dirty="0">
              <a:solidFill>
                <a:schemeClr val="tx1">
                  <a:lumMod val="85000"/>
                  <a:lumOff val="1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 rot="5400000">
            <a:off x="4102900" y="2534292"/>
            <a:ext cx="245866" cy="211953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B4E20BF-3CEC-4E39-B41E-5FA4086E3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394" y="152206"/>
            <a:ext cx="6857143" cy="664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>
            <a:extLst>
              <a:ext uri="{FF2B5EF4-FFF2-40B4-BE49-F238E27FC236}">
                <a16:creationId xmlns:a16="http://schemas.microsoft.com/office/drawing/2014/main" id="{3A0E4FDD-2257-484B-AFBC-80D83AE714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5" r="20955"/>
          <a:stretch/>
        </p:blipFill>
        <p:spPr>
          <a:xfrm>
            <a:off x="4421019" y="1501104"/>
            <a:ext cx="2740243" cy="49196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09552" y="206348"/>
            <a:ext cx="4677447" cy="700957"/>
          </a:xfrm>
          <a:prstGeom prst="rect">
            <a:avLst/>
          </a:prstGeom>
          <a:solidFill>
            <a:srgbClr val="F79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1" name="TextBox 10"/>
          <p:cNvSpPr txBox="1"/>
          <p:nvPr/>
        </p:nvSpPr>
        <p:spPr>
          <a:xfrm>
            <a:off x="368830" y="245586"/>
            <a:ext cx="5259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LES DIFFÉRENTES</a:t>
            </a:r>
            <a:endParaRPr lang="id-ID" sz="4000" spc="600" dirty="0">
              <a:solidFill>
                <a:schemeClr val="tx1">
                  <a:lumMod val="85000"/>
                  <a:lumOff val="1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141" y="245586"/>
            <a:ext cx="4257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spc="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UTILISATIONS</a:t>
            </a:r>
            <a:endParaRPr lang="id-ID" sz="4000" spc="6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4738" y="1749931"/>
            <a:ext cx="876300" cy="876300"/>
          </a:xfrm>
          <a:prstGeom prst="ellipse">
            <a:avLst/>
          </a:prstGeom>
          <a:solidFill>
            <a:srgbClr val="C61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Oval 13"/>
          <p:cNvSpPr/>
          <p:nvPr/>
        </p:nvSpPr>
        <p:spPr>
          <a:xfrm>
            <a:off x="364738" y="5156283"/>
            <a:ext cx="876300" cy="876300"/>
          </a:xfrm>
          <a:prstGeom prst="ellipse">
            <a:avLst/>
          </a:prstGeom>
          <a:solidFill>
            <a:srgbClr val="C61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5" name="Oval 14"/>
          <p:cNvSpPr/>
          <p:nvPr/>
        </p:nvSpPr>
        <p:spPr>
          <a:xfrm>
            <a:off x="364738" y="3373212"/>
            <a:ext cx="876300" cy="876300"/>
          </a:xfrm>
          <a:prstGeom prst="ellipse">
            <a:avLst/>
          </a:prstGeom>
          <a:solidFill>
            <a:srgbClr val="C61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Shape 5144"/>
          <p:cNvSpPr/>
          <p:nvPr/>
        </p:nvSpPr>
        <p:spPr>
          <a:xfrm>
            <a:off x="602742" y="1998621"/>
            <a:ext cx="400293" cy="34360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5533" y="65070"/>
                </a:moveTo>
                <a:lnTo>
                  <a:pt x="55533" y="65070"/>
                </a:lnTo>
                <a:cubicBezTo>
                  <a:pt x="66156" y="65070"/>
                  <a:pt x="66156" y="65070"/>
                  <a:pt x="66156" y="65070"/>
                </a:cubicBezTo>
                <a:cubicBezTo>
                  <a:pt x="66156" y="77464"/>
                  <a:pt x="66156" y="77464"/>
                  <a:pt x="66156" y="77464"/>
                </a:cubicBezTo>
                <a:cubicBezTo>
                  <a:pt x="119758" y="77464"/>
                  <a:pt x="119758" y="77464"/>
                  <a:pt x="119758" y="77464"/>
                </a:cubicBezTo>
                <a:cubicBezTo>
                  <a:pt x="119758" y="77464"/>
                  <a:pt x="119758" y="47323"/>
                  <a:pt x="117585" y="37464"/>
                </a:cubicBezTo>
                <a:cubicBezTo>
                  <a:pt x="117585" y="27323"/>
                  <a:pt x="115412" y="22535"/>
                  <a:pt x="106961" y="22535"/>
                </a:cubicBezTo>
                <a:cubicBezTo>
                  <a:pt x="87645" y="22535"/>
                  <a:pt x="87645" y="22535"/>
                  <a:pt x="87645" y="22535"/>
                </a:cubicBezTo>
                <a:cubicBezTo>
                  <a:pt x="83299" y="14929"/>
                  <a:pt x="81368" y="7605"/>
                  <a:pt x="81368" y="7605"/>
                </a:cubicBezTo>
                <a:cubicBezTo>
                  <a:pt x="79195" y="2535"/>
                  <a:pt x="77022" y="0"/>
                  <a:pt x="72434" y="0"/>
                </a:cubicBezTo>
                <a:cubicBezTo>
                  <a:pt x="46841" y="0"/>
                  <a:pt x="46841" y="0"/>
                  <a:pt x="46841" y="0"/>
                </a:cubicBezTo>
                <a:cubicBezTo>
                  <a:pt x="42736" y="0"/>
                  <a:pt x="40563" y="2535"/>
                  <a:pt x="40563" y="7605"/>
                </a:cubicBezTo>
                <a:cubicBezTo>
                  <a:pt x="38390" y="7605"/>
                  <a:pt x="36217" y="14929"/>
                  <a:pt x="32112" y="22535"/>
                </a:cubicBezTo>
                <a:cubicBezTo>
                  <a:pt x="12796" y="22535"/>
                  <a:pt x="12796" y="22535"/>
                  <a:pt x="12796" y="22535"/>
                </a:cubicBezTo>
                <a:cubicBezTo>
                  <a:pt x="4104" y="22535"/>
                  <a:pt x="2173" y="27323"/>
                  <a:pt x="2173" y="37464"/>
                </a:cubicBezTo>
                <a:cubicBezTo>
                  <a:pt x="0" y="47323"/>
                  <a:pt x="0" y="77464"/>
                  <a:pt x="0" y="77464"/>
                </a:cubicBezTo>
                <a:cubicBezTo>
                  <a:pt x="55533" y="77464"/>
                  <a:pt x="55533" y="77464"/>
                  <a:pt x="55533" y="77464"/>
                </a:cubicBezTo>
                <a:lnTo>
                  <a:pt x="55533" y="65070"/>
                </a:lnTo>
                <a:close/>
                <a:moveTo>
                  <a:pt x="44909" y="14929"/>
                </a:moveTo>
                <a:lnTo>
                  <a:pt x="44909" y="14929"/>
                </a:lnTo>
                <a:cubicBezTo>
                  <a:pt x="46841" y="12394"/>
                  <a:pt x="46841" y="10140"/>
                  <a:pt x="51187" y="10140"/>
                </a:cubicBezTo>
                <a:cubicBezTo>
                  <a:pt x="68571" y="10140"/>
                  <a:pt x="68571" y="10140"/>
                  <a:pt x="68571" y="10140"/>
                </a:cubicBezTo>
                <a:cubicBezTo>
                  <a:pt x="72434" y="10140"/>
                  <a:pt x="72434" y="12394"/>
                  <a:pt x="74607" y="14929"/>
                </a:cubicBezTo>
                <a:cubicBezTo>
                  <a:pt x="74607" y="14929"/>
                  <a:pt x="77022" y="20000"/>
                  <a:pt x="77022" y="22535"/>
                </a:cubicBezTo>
                <a:cubicBezTo>
                  <a:pt x="42736" y="22535"/>
                  <a:pt x="42736" y="22535"/>
                  <a:pt x="42736" y="22535"/>
                </a:cubicBezTo>
                <a:cubicBezTo>
                  <a:pt x="44909" y="20000"/>
                  <a:pt x="44909" y="14929"/>
                  <a:pt x="44909" y="14929"/>
                </a:cubicBezTo>
                <a:close/>
                <a:moveTo>
                  <a:pt x="66156" y="100000"/>
                </a:moveTo>
                <a:lnTo>
                  <a:pt x="66156" y="100000"/>
                </a:lnTo>
                <a:cubicBezTo>
                  <a:pt x="55533" y="100000"/>
                  <a:pt x="55533" y="100000"/>
                  <a:pt x="55533" y="100000"/>
                </a:cubicBezTo>
                <a:cubicBezTo>
                  <a:pt x="55533" y="85070"/>
                  <a:pt x="55533" y="85070"/>
                  <a:pt x="55533" y="85070"/>
                </a:cubicBezTo>
                <a:cubicBezTo>
                  <a:pt x="2173" y="85070"/>
                  <a:pt x="2173" y="85070"/>
                  <a:pt x="2173" y="85070"/>
                </a:cubicBezTo>
                <a:cubicBezTo>
                  <a:pt x="2173" y="85070"/>
                  <a:pt x="4104" y="97464"/>
                  <a:pt x="4104" y="107323"/>
                </a:cubicBezTo>
                <a:cubicBezTo>
                  <a:pt x="4104" y="112394"/>
                  <a:pt x="6277" y="119718"/>
                  <a:pt x="14969" y="119718"/>
                </a:cubicBezTo>
                <a:cubicBezTo>
                  <a:pt x="104788" y="119718"/>
                  <a:pt x="104788" y="119718"/>
                  <a:pt x="104788" y="119718"/>
                </a:cubicBezTo>
                <a:cubicBezTo>
                  <a:pt x="113239" y="119718"/>
                  <a:pt x="115412" y="112394"/>
                  <a:pt x="115412" y="107323"/>
                </a:cubicBezTo>
                <a:cubicBezTo>
                  <a:pt x="115412" y="97464"/>
                  <a:pt x="117585" y="85070"/>
                  <a:pt x="117585" y="85070"/>
                </a:cubicBezTo>
                <a:cubicBezTo>
                  <a:pt x="66156" y="85070"/>
                  <a:pt x="66156" y="85070"/>
                  <a:pt x="66156" y="85070"/>
                </a:cubicBezTo>
                <a:lnTo>
                  <a:pt x="66156" y="10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Shape 5192"/>
          <p:cNvSpPr/>
          <p:nvPr/>
        </p:nvSpPr>
        <p:spPr>
          <a:xfrm>
            <a:off x="648622" y="3610902"/>
            <a:ext cx="315124" cy="37200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6854" y="46133"/>
                </a:moveTo>
                <a:lnTo>
                  <a:pt x="86854" y="46133"/>
                </a:lnTo>
                <a:cubicBezTo>
                  <a:pt x="86854" y="43801"/>
                  <a:pt x="114475" y="23066"/>
                  <a:pt x="97902" y="4665"/>
                </a:cubicBezTo>
                <a:cubicBezTo>
                  <a:pt x="95140" y="0"/>
                  <a:pt x="81636" y="25399"/>
                  <a:pt x="62608" y="34730"/>
                </a:cubicBezTo>
                <a:cubicBezTo>
                  <a:pt x="51867" y="41468"/>
                  <a:pt x="30076" y="52872"/>
                  <a:pt x="30076" y="59870"/>
                </a:cubicBezTo>
                <a:cubicBezTo>
                  <a:pt x="30076" y="103671"/>
                  <a:pt x="30076" y="103671"/>
                  <a:pt x="30076" y="103671"/>
                </a:cubicBezTo>
                <a:cubicBezTo>
                  <a:pt x="30076" y="112742"/>
                  <a:pt x="65370" y="119740"/>
                  <a:pt x="95140" y="119740"/>
                </a:cubicBezTo>
                <a:cubicBezTo>
                  <a:pt x="105882" y="119740"/>
                  <a:pt x="119693" y="64535"/>
                  <a:pt x="119693" y="57537"/>
                </a:cubicBezTo>
                <a:cubicBezTo>
                  <a:pt x="119693" y="48466"/>
                  <a:pt x="89616" y="48466"/>
                  <a:pt x="86854" y="46133"/>
                </a:cubicBezTo>
                <a:close/>
                <a:moveTo>
                  <a:pt x="21790" y="46133"/>
                </a:moveTo>
                <a:lnTo>
                  <a:pt x="21790" y="46133"/>
                </a:lnTo>
                <a:cubicBezTo>
                  <a:pt x="16572" y="46133"/>
                  <a:pt x="0" y="48466"/>
                  <a:pt x="0" y="66609"/>
                </a:cubicBezTo>
                <a:cubicBezTo>
                  <a:pt x="0" y="96414"/>
                  <a:pt x="0" y="96414"/>
                  <a:pt x="0" y="96414"/>
                </a:cubicBezTo>
                <a:cubicBezTo>
                  <a:pt x="0" y="115075"/>
                  <a:pt x="16572" y="117408"/>
                  <a:pt x="21790" y="117408"/>
                </a:cubicBezTo>
                <a:cubicBezTo>
                  <a:pt x="27314" y="117408"/>
                  <a:pt x="13503" y="112742"/>
                  <a:pt x="13503" y="103671"/>
                </a:cubicBezTo>
                <a:cubicBezTo>
                  <a:pt x="13503" y="62203"/>
                  <a:pt x="13503" y="62203"/>
                  <a:pt x="13503" y="62203"/>
                </a:cubicBezTo>
                <a:cubicBezTo>
                  <a:pt x="13503" y="50799"/>
                  <a:pt x="27314" y="46133"/>
                  <a:pt x="21790" y="46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76585" y="1784994"/>
            <a:ext cx="704598" cy="4213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TextBox 18"/>
          <p:cNvSpPr txBox="1"/>
          <p:nvPr/>
        </p:nvSpPr>
        <p:spPr>
          <a:xfrm>
            <a:off x="1479042" y="1628633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PRIMES</a:t>
            </a:r>
            <a:endParaRPr lang="id-ID" spc="300" dirty="0">
              <a:solidFill>
                <a:schemeClr val="tx1">
                  <a:lumMod val="85000"/>
                  <a:lumOff val="1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79042" y="3171178"/>
            <a:ext cx="2042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STIMULATION </a:t>
            </a:r>
            <a:br>
              <a:rPr lang="fr-FR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fr-FR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DES VENTES</a:t>
            </a:r>
            <a:endParaRPr lang="id-ID" spc="300" dirty="0">
              <a:solidFill>
                <a:schemeClr val="tx1">
                  <a:lumMod val="85000"/>
                  <a:lumOff val="1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78936" y="5843276"/>
            <a:ext cx="2140858" cy="568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i="0" dirty="0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Tous profils de produits suivant</a:t>
            </a:r>
            <a:br>
              <a:rPr lang="fr-FR" sz="1100" i="0" dirty="0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fr-FR" sz="1100" i="0" dirty="0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les cibles à atteindre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79042" y="5135234"/>
            <a:ext cx="2079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FIDÉLISATION </a:t>
            </a:r>
            <a:br>
              <a:rPr lang="fr-FR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fr-FR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/ INCENTIVE</a:t>
            </a:r>
            <a:endParaRPr lang="id-ID" spc="300" dirty="0">
              <a:solidFill>
                <a:schemeClr val="tx1">
                  <a:lumMod val="85000"/>
                  <a:lumOff val="1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79042" y="1898267"/>
            <a:ext cx="2140858" cy="1076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fr-FR" sz="1100" i="0" dirty="0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Petits produits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Petits prix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fr-FR" sz="1100" i="0" dirty="0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Grandes quantités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Délais longs</a:t>
            </a:r>
            <a:r>
              <a:rPr lang="fr-FR" sz="1100" i="0" dirty="0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7" name="Oval 12">
            <a:extLst>
              <a:ext uri="{FF2B5EF4-FFF2-40B4-BE49-F238E27FC236}">
                <a16:creationId xmlns:a16="http://schemas.microsoft.com/office/drawing/2014/main" id="{16B47963-93D6-4321-BF31-EFBA3E0AA620}"/>
              </a:ext>
            </a:extLst>
          </p:cNvPr>
          <p:cNvSpPr/>
          <p:nvPr/>
        </p:nvSpPr>
        <p:spPr>
          <a:xfrm>
            <a:off x="11070601" y="1558615"/>
            <a:ext cx="876300" cy="876300"/>
          </a:xfrm>
          <a:prstGeom prst="ellipse">
            <a:avLst/>
          </a:prstGeom>
          <a:solidFill>
            <a:srgbClr val="C61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Oval 13">
            <a:extLst>
              <a:ext uri="{FF2B5EF4-FFF2-40B4-BE49-F238E27FC236}">
                <a16:creationId xmlns:a16="http://schemas.microsoft.com/office/drawing/2014/main" id="{3C2801E6-D8A6-441B-B86D-14D369E5C8F6}"/>
              </a:ext>
            </a:extLst>
          </p:cNvPr>
          <p:cNvSpPr/>
          <p:nvPr/>
        </p:nvSpPr>
        <p:spPr>
          <a:xfrm>
            <a:off x="11070601" y="4795637"/>
            <a:ext cx="876300" cy="876300"/>
          </a:xfrm>
          <a:prstGeom prst="ellipse">
            <a:avLst/>
          </a:prstGeom>
          <a:solidFill>
            <a:srgbClr val="C61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Oval 14">
            <a:extLst>
              <a:ext uri="{FF2B5EF4-FFF2-40B4-BE49-F238E27FC236}">
                <a16:creationId xmlns:a16="http://schemas.microsoft.com/office/drawing/2014/main" id="{0848ABB2-3A1D-48EF-A6C6-FE193875729C}"/>
              </a:ext>
            </a:extLst>
          </p:cNvPr>
          <p:cNvSpPr/>
          <p:nvPr/>
        </p:nvSpPr>
        <p:spPr>
          <a:xfrm>
            <a:off x="11070601" y="3215765"/>
            <a:ext cx="876300" cy="876300"/>
          </a:xfrm>
          <a:prstGeom prst="ellipse">
            <a:avLst/>
          </a:prstGeom>
          <a:solidFill>
            <a:srgbClr val="C61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TextBox 18">
            <a:extLst>
              <a:ext uri="{FF2B5EF4-FFF2-40B4-BE49-F238E27FC236}">
                <a16:creationId xmlns:a16="http://schemas.microsoft.com/office/drawing/2014/main" id="{47EF0E8D-A79B-4C3A-AD1F-34C442C26A5B}"/>
              </a:ext>
            </a:extLst>
          </p:cNvPr>
          <p:cNvSpPr txBox="1"/>
          <p:nvPr/>
        </p:nvSpPr>
        <p:spPr>
          <a:xfrm>
            <a:off x="7828404" y="1689143"/>
            <a:ext cx="2953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CADEAUX D’AFFAIRES</a:t>
            </a:r>
            <a:endParaRPr lang="id-ID" spc="300" dirty="0">
              <a:solidFill>
                <a:schemeClr val="tx1">
                  <a:lumMod val="85000"/>
                  <a:lumOff val="1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0CD6DEC-59B6-4BDC-86D9-305FA23A31E6}"/>
              </a:ext>
            </a:extLst>
          </p:cNvPr>
          <p:cNvSpPr/>
          <p:nvPr/>
        </p:nvSpPr>
        <p:spPr>
          <a:xfrm>
            <a:off x="7828404" y="3655689"/>
            <a:ext cx="2687196" cy="1076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i="0" dirty="0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Tout objet mettant en avant la marque pour différents objectifs de communication interne ou externe (mug, stylo…)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5" name="TextBox 20">
            <a:extLst>
              <a:ext uri="{FF2B5EF4-FFF2-40B4-BE49-F238E27FC236}">
                <a16:creationId xmlns:a16="http://schemas.microsoft.com/office/drawing/2014/main" id="{4B70CB54-8C3B-4121-8C70-6EFF33E106EF}"/>
              </a:ext>
            </a:extLst>
          </p:cNvPr>
          <p:cNvSpPr txBox="1"/>
          <p:nvPr/>
        </p:nvSpPr>
        <p:spPr>
          <a:xfrm>
            <a:off x="7828404" y="3360807"/>
            <a:ext cx="2914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OBJET PUBLICITAIRE</a:t>
            </a:r>
            <a:endParaRPr lang="id-ID" spc="300" dirty="0">
              <a:solidFill>
                <a:schemeClr val="tx1">
                  <a:lumMod val="85000"/>
                  <a:lumOff val="1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3E40226-1E34-409E-8006-D3EC426E4A83}"/>
              </a:ext>
            </a:extLst>
          </p:cNvPr>
          <p:cNvSpPr/>
          <p:nvPr/>
        </p:nvSpPr>
        <p:spPr>
          <a:xfrm>
            <a:off x="7828404" y="5171318"/>
            <a:ext cx="2884554" cy="822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fr-FR" sz="1100" i="0" dirty="0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Produits de diffusion massive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Personnalisation poussée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Impératifs de délais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7" name="TextBox 22">
            <a:extLst>
              <a:ext uri="{FF2B5EF4-FFF2-40B4-BE49-F238E27FC236}">
                <a16:creationId xmlns:a16="http://schemas.microsoft.com/office/drawing/2014/main" id="{A4831479-0533-4A35-B531-DCE8CB65C0C6}"/>
              </a:ext>
            </a:extLst>
          </p:cNvPr>
          <p:cNvSpPr txBox="1"/>
          <p:nvPr/>
        </p:nvSpPr>
        <p:spPr>
          <a:xfrm>
            <a:off x="7828404" y="4890950"/>
            <a:ext cx="213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ÉVENEMENTIEL</a:t>
            </a:r>
            <a:endParaRPr lang="id-ID" spc="300" dirty="0">
              <a:solidFill>
                <a:schemeClr val="tx1">
                  <a:lumMod val="85000"/>
                  <a:lumOff val="1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F487301-D0AE-4661-9CEA-1E69415E718B}"/>
              </a:ext>
            </a:extLst>
          </p:cNvPr>
          <p:cNvSpPr/>
          <p:nvPr/>
        </p:nvSpPr>
        <p:spPr>
          <a:xfrm>
            <a:off x="7828404" y="1958777"/>
            <a:ext cx="2140858" cy="1076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Produits moyen ou haut de gamme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Petites quantités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Délais courts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6E27205-E8C6-479F-9409-8E0E36FCB20D}"/>
              </a:ext>
            </a:extLst>
          </p:cNvPr>
          <p:cNvSpPr/>
          <p:nvPr/>
        </p:nvSpPr>
        <p:spPr>
          <a:xfrm>
            <a:off x="1568655" y="3783587"/>
            <a:ext cx="2140858" cy="1076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fr-FR" sz="1100" i="0" dirty="0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Petits produits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Petits prix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fr-FR" sz="1100" i="0" dirty="0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Grandes quantités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Délais longs</a:t>
            </a:r>
            <a:r>
              <a:rPr lang="fr-FR" sz="1100" i="0" dirty="0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0" name="Shape 5100">
            <a:extLst>
              <a:ext uri="{FF2B5EF4-FFF2-40B4-BE49-F238E27FC236}">
                <a16:creationId xmlns:a16="http://schemas.microsoft.com/office/drawing/2014/main" id="{A2F581D9-C69E-4CEF-B0F1-50E472E9DC35}"/>
              </a:ext>
            </a:extLst>
          </p:cNvPr>
          <p:cNvSpPr/>
          <p:nvPr/>
        </p:nvSpPr>
        <p:spPr>
          <a:xfrm>
            <a:off x="578936" y="5354141"/>
            <a:ext cx="494439" cy="434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59" y="119724"/>
                </a:moveTo>
                <a:lnTo>
                  <a:pt x="119759" y="119724"/>
                </a:lnTo>
                <a:cubicBezTo>
                  <a:pt x="119759" y="119724"/>
                  <a:pt x="119759" y="92965"/>
                  <a:pt x="117349" y="90482"/>
                </a:cubicBezTo>
                <a:cubicBezTo>
                  <a:pt x="115421" y="88000"/>
                  <a:pt x="111325" y="83310"/>
                  <a:pt x="102409" y="80827"/>
                </a:cubicBezTo>
                <a:cubicBezTo>
                  <a:pt x="93975" y="75862"/>
                  <a:pt x="89638" y="70896"/>
                  <a:pt x="89638" y="63724"/>
                </a:cubicBezTo>
                <a:cubicBezTo>
                  <a:pt x="89638" y="58758"/>
                  <a:pt x="93975" y="61241"/>
                  <a:pt x="93975" y="54068"/>
                </a:cubicBezTo>
                <a:cubicBezTo>
                  <a:pt x="93975" y="49103"/>
                  <a:pt x="98313" y="54068"/>
                  <a:pt x="98313" y="43862"/>
                </a:cubicBezTo>
                <a:cubicBezTo>
                  <a:pt x="98313" y="41655"/>
                  <a:pt x="96144" y="41655"/>
                  <a:pt x="96144" y="41655"/>
                </a:cubicBezTo>
                <a:cubicBezTo>
                  <a:pt x="96144" y="41655"/>
                  <a:pt x="98313" y="36689"/>
                  <a:pt x="98313" y="31724"/>
                </a:cubicBezTo>
                <a:cubicBezTo>
                  <a:pt x="98313" y="27034"/>
                  <a:pt x="96144" y="17103"/>
                  <a:pt x="83373" y="17103"/>
                </a:cubicBezTo>
                <a:cubicBezTo>
                  <a:pt x="70602" y="17103"/>
                  <a:pt x="68433" y="27034"/>
                  <a:pt x="68433" y="31724"/>
                </a:cubicBezTo>
                <a:cubicBezTo>
                  <a:pt x="68433" y="36689"/>
                  <a:pt x="70602" y="41655"/>
                  <a:pt x="70602" y="41655"/>
                </a:cubicBezTo>
                <a:cubicBezTo>
                  <a:pt x="70602" y="41655"/>
                  <a:pt x="68433" y="41655"/>
                  <a:pt x="68433" y="43862"/>
                </a:cubicBezTo>
                <a:cubicBezTo>
                  <a:pt x="68433" y="54068"/>
                  <a:pt x="70602" y="49103"/>
                  <a:pt x="72771" y="54068"/>
                </a:cubicBezTo>
                <a:cubicBezTo>
                  <a:pt x="72771" y="61241"/>
                  <a:pt x="74939" y="58758"/>
                  <a:pt x="74939" y="63724"/>
                </a:cubicBezTo>
                <a:cubicBezTo>
                  <a:pt x="74939" y="68689"/>
                  <a:pt x="74939" y="73379"/>
                  <a:pt x="70602" y="75862"/>
                </a:cubicBezTo>
                <a:cubicBezTo>
                  <a:pt x="89638" y="88000"/>
                  <a:pt x="91807" y="88000"/>
                  <a:pt x="91807" y="100413"/>
                </a:cubicBezTo>
                <a:cubicBezTo>
                  <a:pt x="91807" y="119724"/>
                  <a:pt x="91807" y="119724"/>
                  <a:pt x="91807" y="119724"/>
                </a:cubicBezTo>
                <a:lnTo>
                  <a:pt x="119759" y="119724"/>
                </a:lnTo>
                <a:close/>
                <a:moveTo>
                  <a:pt x="62168" y="83310"/>
                </a:moveTo>
                <a:lnTo>
                  <a:pt x="62168" y="83310"/>
                </a:lnTo>
                <a:cubicBezTo>
                  <a:pt x="49156" y="78344"/>
                  <a:pt x="45060" y="73379"/>
                  <a:pt x="45060" y="63724"/>
                </a:cubicBezTo>
                <a:cubicBezTo>
                  <a:pt x="45060" y="56275"/>
                  <a:pt x="49156" y="58758"/>
                  <a:pt x="51325" y="46344"/>
                </a:cubicBezTo>
                <a:cubicBezTo>
                  <a:pt x="51325" y="43862"/>
                  <a:pt x="55662" y="46344"/>
                  <a:pt x="55662" y="36689"/>
                </a:cubicBezTo>
                <a:cubicBezTo>
                  <a:pt x="55662" y="31724"/>
                  <a:pt x="53493" y="31724"/>
                  <a:pt x="53493" y="31724"/>
                </a:cubicBezTo>
                <a:cubicBezTo>
                  <a:pt x="53493" y="31724"/>
                  <a:pt x="53493" y="24551"/>
                  <a:pt x="55662" y="19586"/>
                </a:cubicBezTo>
                <a:cubicBezTo>
                  <a:pt x="55662" y="14620"/>
                  <a:pt x="51325" y="0"/>
                  <a:pt x="36385" y="0"/>
                </a:cubicBezTo>
                <a:cubicBezTo>
                  <a:pt x="19277" y="0"/>
                  <a:pt x="17108" y="14620"/>
                  <a:pt x="17108" y="19586"/>
                </a:cubicBezTo>
                <a:cubicBezTo>
                  <a:pt x="17108" y="24551"/>
                  <a:pt x="17108" y="31724"/>
                  <a:pt x="17108" y="31724"/>
                </a:cubicBezTo>
                <a:cubicBezTo>
                  <a:pt x="17108" y="31724"/>
                  <a:pt x="17108" y="31724"/>
                  <a:pt x="17108" y="36689"/>
                </a:cubicBezTo>
                <a:cubicBezTo>
                  <a:pt x="17108" y="46344"/>
                  <a:pt x="19277" y="43862"/>
                  <a:pt x="21445" y="46344"/>
                </a:cubicBezTo>
                <a:cubicBezTo>
                  <a:pt x="21445" y="58758"/>
                  <a:pt x="25783" y="56275"/>
                  <a:pt x="25783" y="63724"/>
                </a:cubicBezTo>
                <a:cubicBezTo>
                  <a:pt x="25783" y="73379"/>
                  <a:pt x="21445" y="78344"/>
                  <a:pt x="10843" y="83310"/>
                </a:cubicBezTo>
                <a:cubicBezTo>
                  <a:pt x="6506" y="85517"/>
                  <a:pt x="0" y="88000"/>
                  <a:pt x="0" y="95448"/>
                </a:cubicBezTo>
                <a:cubicBezTo>
                  <a:pt x="0" y="119724"/>
                  <a:pt x="0" y="119724"/>
                  <a:pt x="0" y="119724"/>
                </a:cubicBezTo>
                <a:cubicBezTo>
                  <a:pt x="83373" y="119724"/>
                  <a:pt x="83373" y="119724"/>
                  <a:pt x="83373" y="119724"/>
                </a:cubicBezTo>
                <a:cubicBezTo>
                  <a:pt x="83373" y="119724"/>
                  <a:pt x="83373" y="105103"/>
                  <a:pt x="83373" y="100413"/>
                </a:cubicBezTo>
                <a:cubicBezTo>
                  <a:pt x="83373" y="95448"/>
                  <a:pt x="72771" y="90482"/>
                  <a:pt x="62168" y="833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" name="Shape 5133">
            <a:extLst>
              <a:ext uri="{FF2B5EF4-FFF2-40B4-BE49-F238E27FC236}">
                <a16:creationId xmlns:a16="http://schemas.microsoft.com/office/drawing/2014/main" id="{72ECFC09-CDC0-4093-9A7D-BBE48B47FA9A}"/>
              </a:ext>
            </a:extLst>
          </p:cNvPr>
          <p:cNvSpPr/>
          <p:nvPr/>
        </p:nvSpPr>
        <p:spPr>
          <a:xfrm>
            <a:off x="11227873" y="4915415"/>
            <a:ext cx="592416" cy="5831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29" y="43862"/>
                </a:moveTo>
                <a:lnTo>
                  <a:pt x="76756" y="43862"/>
                </a:lnTo>
                <a:lnTo>
                  <a:pt x="60000" y="0"/>
                </a:lnTo>
                <a:lnTo>
                  <a:pt x="43243" y="43862"/>
                </a:lnTo>
                <a:lnTo>
                  <a:pt x="0" y="43862"/>
                </a:lnTo>
                <a:lnTo>
                  <a:pt x="35945" y="70620"/>
                </a:lnTo>
                <a:lnTo>
                  <a:pt x="23783" y="119724"/>
                </a:lnTo>
                <a:lnTo>
                  <a:pt x="60000" y="90206"/>
                </a:lnTo>
                <a:lnTo>
                  <a:pt x="95675" y="119724"/>
                </a:lnTo>
                <a:lnTo>
                  <a:pt x="83783" y="70620"/>
                </a:lnTo>
                <a:lnTo>
                  <a:pt x="119729" y="43862"/>
                </a:lnTo>
                <a:close/>
                <a:moveTo>
                  <a:pt x="60000" y="78068"/>
                </a:moveTo>
                <a:lnTo>
                  <a:pt x="38108" y="94896"/>
                </a:lnTo>
                <a:lnTo>
                  <a:pt x="47837" y="70620"/>
                </a:lnTo>
                <a:lnTo>
                  <a:pt x="28648" y="53517"/>
                </a:lnTo>
                <a:lnTo>
                  <a:pt x="52702" y="56000"/>
                </a:lnTo>
                <a:lnTo>
                  <a:pt x="60000" y="26758"/>
                </a:lnTo>
                <a:lnTo>
                  <a:pt x="67027" y="56000"/>
                </a:lnTo>
                <a:lnTo>
                  <a:pt x="91081" y="53517"/>
                </a:lnTo>
                <a:lnTo>
                  <a:pt x="71891" y="70620"/>
                </a:lnTo>
                <a:lnTo>
                  <a:pt x="79189" y="94896"/>
                </a:lnTo>
                <a:lnTo>
                  <a:pt x="60000" y="780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" name="Shape 5098">
            <a:extLst>
              <a:ext uri="{FF2B5EF4-FFF2-40B4-BE49-F238E27FC236}">
                <a16:creationId xmlns:a16="http://schemas.microsoft.com/office/drawing/2014/main" id="{F204CC96-8203-4F85-ADFF-FDFCF12E57A6}"/>
              </a:ext>
            </a:extLst>
          </p:cNvPr>
          <p:cNvSpPr/>
          <p:nvPr/>
        </p:nvSpPr>
        <p:spPr>
          <a:xfrm>
            <a:off x="11287280" y="3449585"/>
            <a:ext cx="427440" cy="43018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8644" y="10741"/>
                </a:moveTo>
                <a:lnTo>
                  <a:pt x="108644" y="10741"/>
                </a:lnTo>
                <a:cubicBezTo>
                  <a:pt x="97902" y="0"/>
                  <a:pt x="89616" y="0"/>
                  <a:pt x="89616" y="0"/>
                </a:cubicBezTo>
                <a:cubicBezTo>
                  <a:pt x="51867" y="40818"/>
                  <a:pt x="51867" y="40818"/>
                  <a:pt x="51867" y="40818"/>
                </a:cubicBezTo>
                <a:cubicBezTo>
                  <a:pt x="7979" y="84398"/>
                  <a:pt x="7979" y="84398"/>
                  <a:pt x="7979" y="84398"/>
                </a:cubicBezTo>
                <a:cubicBezTo>
                  <a:pt x="0" y="119693"/>
                  <a:pt x="0" y="119693"/>
                  <a:pt x="0" y="119693"/>
                </a:cubicBezTo>
                <a:cubicBezTo>
                  <a:pt x="35601" y="111406"/>
                  <a:pt x="35601" y="111406"/>
                  <a:pt x="35601" y="111406"/>
                </a:cubicBezTo>
                <a:cubicBezTo>
                  <a:pt x="81636" y="68132"/>
                  <a:pt x="81636" y="68132"/>
                  <a:pt x="81636" y="68132"/>
                </a:cubicBezTo>
                <a:cubicBezTo>
                  <a:pt x="119693" y="29769"/>
                  <a:pt x="119693" y="29769"/>
                  <a:pt x="119693" y="29769"/>
                </a:cubicBezTo>
                <a:cubicBezTo>
                  <a:pt x="119693" y="29769"/>
                  <a:pt x="119693" y="21790"/>
                  <a:pt x="108644" y="10741"/>
                </a:cubicBezTo>
                <a:close/>
                <a:moveTo>
                  <a:pt x="35601" y="108644"/>
                </a:moveTo>
                <a:lnTo>
                  <a:pt x="35601" y="108644"/>
                </a:lnTo>
                <a:cubicBezTo>
                  <a:pt x="21790" y="111406"/>
                  <a:pt x="21790" y="111406"/>
                  <a:pt x="21790" y="111406"/>
                </a:cubicBezTo>
                <a:cubicBezTo>
                  <a:pt x="21790" y="108644"/>
                  <a:pt x="19335" y="106189"/>
                  <a:pt x="16572" y="103427"/>
                </a:cubicBezTo>
                <a:cubicBezTo>
                  <a:pt x="13503" y="100664"/>
                  <a:pt x="10741" y="100664"/>
                  <a:pt x="10741" y="97902"/>
                </a:cubicBezTo>
                <a:cubicBezTo>
                  <a:pt x="13503" y="87161"/>
                  <a:pt x="13503" y="87161"/>
                  <a:pt x="13503" y="87161"/>
                </a:cubicBezTo>
                <a:cubicBezTo>
                  <a:pt x="16572" y="81636"/>
                  <a:pt x="16572" y="81636"/>
                  <a:pt x="16572" y="81636"/>
                </a:cubicBezTo>
                <a:cubicBezTo>
                  <a:pt x="16572" y="81636"/>
                  <a:pt x="21790" y="81636"/>
                  <a:pt x="30076" y="89616"/>
                </a:cubicBezTo>
                <a:cubicBezTo>
                  <a:pt x="38056" y="97902"/>
                  <a:pt x="38056" y="103427"/>
                  <a:pt x="38056" y="103427"/>
                </a:cubicBezTo>
                <a:lnTo>
                  <a:pt x="35601" y="1086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" name="Shape 5123">
            <a:extLst>
              <a:ext uri="{FF2B5EF4-FFF2-40B4-BE49-F238E27FC236}">
                <a16:creationId xmlns:a16="http://schemas.microsoft.com/office/drawing/2014/main" id="{857BE636-61E6-402E-908F-F0937886BB7C}"/>
              </a:ext>
            </a:extLst>
          </p:cNvPr>
          <p:cNvSpPr/>
          <p:nvPr/>
        </p:nvSpPr>
        <p:spPr>
          <a:xfrm>
            <a:off x="11225343" y="1813556"/>
            <a:ext cx="590623" cy="36933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6961" y="0"/>
                </a:moveTo>
                <a:lnTo>
                  <a:pt x="106961" y="0"/>
                </a:lnTo>
                <a:cubicBezTo>
                  <a:pt x="12796" y="0"/>
                  <a:pt x="12796" y="0"/>
                  <a:pt x="12796" y="0"/>
                </a:cubicBezTo>
                <a:cubicBezTo>
                  <a:pt x="4104" y="0"/>
                  <a:pt x="0" y="5400"/>
                  <a:pt x="0" y="13200"/>
                </a:cubicBezTo>
                <a:cubicBezTo>
                  <a:pt x="0" y="103800"/>
                  <a:pt x="0" y="103800"/>
                  <a:pt x="0" y="103800"/>
                </a:cubicBezTo>
                <a:cubicBezTo>
                  <a:pt x="0" y="111900"/>
                  <a:pt x="4104" y="119700"/>
                  <a:pt x="12796" y="119700"/>
                </a:cubicBezTo>
                <a:cubicBezTo>
                  <a:pt x="106961" y="119700"/>
                  <a:pt x="106961" y="119700"/>
                  <a:pt x="106961" y="119700"/>
                </a:cubicBezTo>
                <a:cubicBezTo>
                  <a:pt x="113480" y="119700"/>
                  <a:pt x="119758" y="111900"/>
                  <a:pt x="119758" y="103800"/>
                </a:cubicBezTo>
                <a:cubicBezTo>
                  <a:pt x="119758" y="13200"/>
                  <a:pt x="119758" y="13200"/>
                  <a:pt x="119758" y="13200"/>
                </a:cubicBezTo>
                <a:cubicBezTo>
                  <a:pt x="119758" y="5400"/>
                  <a:pt x="113480" y="0"/>
                  <a:pt x="106961" y="0"/>
                </a:cubicBezTo>
                <a:close/>
                <a:moveTo>
                  <a:pt x="106961" y="103800"/>
                </a:moveTo>
                <a:lnTo>
                  <a:pt x="106961" y="103800"/>
                </a:lnTo>
                <a:cubicBezTo>
                  <a:pt x="12796" y="103800"/>
                  <a:pt x="12796" y="103800"/>
                  <a:pt x="12796" y="103800"/>
                </a:cubicBezTo>
                <a:cubicBezTo>
                  <a:pt x="12796" y="13200"/>
                  <a:pt x="12796" y="13200"/>
                  <a:pt x="12796" y="13200"/>
                </a:cubicBezTo>
                <a:cubicBezTo>
                  <a:pt x="106961" y="13200"/>
                  <a:pt x="106961" y="13200"/>
                  <a:pt x="106961" y="13200"/>
                </a:cubicBezTo>
                <a:lnTo>
                  <a:pt x="106961" y="103800"/>
                </a:lnTo>
                <a:close/>
                <a:moveTo>
                  <a:pt x="53601" y="74700"/>
                </a:moveTo>
                <a:lnTo>
                  <a:pt x="53601" y="74700"/>
                </a:lnTo>
                <a:cubicBezTo>
                  <a:pt x="23420" y="74700"/>
                  <a:pt x="23420" y="74700"/>
                  <a:pt x="23420" y="74700"/>
                </a:cubicBezTo>
                <a:cubicBezTo>
                  <a:pt x="23420" y="87900"/>
                  <a:pt x="23420" y="87900"/>
                  <a:pt x="23420" y="87900"/>
                </a:cubicBezTo>
                <a:cubicBezTo>
                  <a:pt x="53601" y="87900"/>
                  <a:pt x="53601" y="87900"/>
                  <a:pt x="53601" y="87900"/>
                </a:cubicBezTo>
                <a:lnTo>
                  <a:pt x="53601" y="74700"/>
                </a:lnTo>
                <a:close/>
                <a:moveTo>
                  <a:pt x="53601" y="53400"/>
                </a:moveTo>
                <a:lnTo>
                  <a:pt x="53601" y="53400"/>
                </a:lnTo>
                <a:cubicBezTo>
                  <a:pt x="23420" y="53400"/>
                  <a:pt x="23420" y="53400"/>
                  <a:pt x="23420" y="53400"/>
                </a:cubicBezTo>
                <a:cubicBezTo>
                  <a:pt x="23420" y="66600"/>
                  <a:pt x="23420" y="66600"/>
                  <a:pt x="23420" y="66600"/>
                </a:cubicBezTo>
                <a:cubicBezTo>
                  <a:pt x="53601" y="66600"/>
                  <a:pt x="53601" y="66600"/>
                  <a:pt x="53601" y="66600"/>
                </a:cubicBezTo>
                <a:lnTo>
                  <a:pt x="53601" y="53400"/>
                </a:lnTo>
                <a:close/>
                <a:moveTo>
                  <a:pt x="53601" y="29400"/>
                </a:moveTo>
                <a:lnTo>
                  <a:pt x="53601" y="29400"/>
                </a:lnTo>
                <a:cubicBezTo>
                  <a:pt x="23420" y="29400"/>
                  <a:pt x="23420" y="29400"/>
                  <a:pt x="23420" y="29400"/>
                </a:cubicBezTo>
                <a:cubicBezTo>
                  <a:pt x="23420" y="42900"/>
                  <a:pt x="23420" y="42900"/>
                  <a:pt x="23420" y="42900"/>
                </a:cubicBezTo>
                <a:cubicBezTo>
                  <a:pt x="53601" y="42900"/>
                  <a:pt x="53601" y="42900"/>
                  <a:pt x="53601" y="42900"/>
                </a:cubicBezTo>
                <a:lnTo>
                  <a:pt x="53601" y="29400"/>
                </a:lnTo>
                <a:close/>
                <a:moveTo>
                  <a:pt x="93923" y="77100"/>
                </a:moveTo>
                <a:lnTo>
                  <a:pt x="93923" y="77100"/>
                </a:lnTo>
                <a:cubicBezTo>
                  <a:pt x="93923" y="77100"/>
                  <a:pt x="85472" y="74700"/>
                  <a:pt x="85472" y="69300"/>
                </a:cubicBezTo>
                <a:cubicBezTo>
                  <a:pt x="85472" y="61200"/>
                  <a:pt x="91991" y="58800"/>
                  <a:pt x="91991" y="45300"/>
                </a:cubicBezTo>
                <a:cubicBezTo>
                  <a:pt x="91991" y="37500"/>
                  <a:pt x="89818" y="29400"/>
                  <a:pt x="81126" y="29400"/>
                </a:cubicBezTo>
                <a:cubicBezTo>
                  <a:pt x="72676" y="29400"/>
                  <a:pt x="70503" y="37500"/>
                  <a:pt x="70503" y="45300"/>
                </a:cubicBezTo>
                <a:cubicBezTo>
                  <a:pt x="70503" y="58800"/>
                  <a:pt x="77022" y="61200"/>
                  <a:pt x="77022" y="69300"/>
                </a:cubicBezTo>
                <a:cubicBezTo>
                  <a:pt x="77022" y="74700"/>
                  <a:pt x="66398" y="77100"/>
                  <a:pt x="66398" y="77100"/>
                </a:cubicBezTo>
                <a:lnTo>
                  <a:pt x="66398" y="87900"/>
                </a:lnTo>
                <a:cubicBezTo>
                  <a:pt x="96096" y="87900"/>
                  <a:pt x="96096" y="87900"/>
                  <a:pt x="96096" y="87900"/>
                </a:cubicBezTo>
                <a:cubicBezTo>
                  <a:pt x="96096" y="87900"/>
                  <a:pt x="96096" y="77100"/>
                  <a:pt x="93923" y="77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71002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53A36C9-08B6-477B-A9F5-1BA656FF1DCC}"/>
              </a:ext>
            </a:extLst>
          </p:cNvPr>
          <p:cNvSpPr/>
          <p:nvPr/>
        </p:nvSpPr>
        <p:spPr>
          <a:xfrm>
            <a:off x="7946967" y="1674866"/>
            <a:ext cx="2204198" cy="523220"/>
          </a:xfrm>
          <a:prstGeom prst="rect">
            <a:avLst/>
          </a:prstGeom>
          <a:solidFill>
            <a:srgbClr val="F79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1" y="0"/>
            <a:ext cx="3236686" cy="6858000"/>
          </a:xfrm>
          <a:prstGeom prst="rect">
            <a:avLst/>
          </a:prstGeom>
          <a:solidFill>
            <a:srgbClr val="C61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6096000" y="3665404"/>
            <a:ext cx="5829107" cy="1287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i="0" dirty="0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publicité par l’objet permet de louer un espace publicitaire de </a:t>
            </a:r>
            <a:r>
              <a:rPr lang="fr-FR" b="1" i="0" dirty="0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façon pérenne </a:t>
            </a:r>
            <a:r>
              <a:rPr lang="fr-FR" i="0" dirty="0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dans l’environnement de votre cible. </a:t>
            </a:r>
            <a:endParaRPr lang="id-ID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1298" y="2695413"/>
            <a:ext cx="3809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spc="300" dirty="0">
                <a:solidFill>
                  <a:schemeClr val="bg1">
                    <a:lumMod val="50000"/>
                  </a:schemeClr>
                </a:solidFill>
              </a:rPr>
              <a:t>FACE AUX AUTRES MEDIAS</a:t>
            </a:r>
            <a:endParaRPr lang="id-ID" sz="2000" spc="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4709" y="1674866"/>
            <a:ext cx="4396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pc="600" dirty="0">
                <a:solidFill>
                  <a:schemeClr val="bg2">
                    <a:lumMod val="2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L’ATOUT</a:t>
            </a:r>
            <a:r>
              <a:rPr lang="fr-FR" sz="2800" spc="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fr-FR" sz="2800" spc="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MAJEUR</a:t>
            </a:r>
            <a:endParaRPr lang="id-ID" sz="2800" spc="6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8" name="Image 17" descr="Une image contenant tasse, café, chope, assis&#10;&#10;Description générée automatiquement">
            <a:extLst>
              <a:ext uri="{FF2B5EF4-FFF2-40B4-BE49-F238E27FC236}">
                <a16:creationId xmlns:a16="http://schemas.microsoft.com/office/drawing/2014/main" id="{CC2BA383-1132-4DBE-9725-6E41015B4F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07" y="503220"/>
            <a:ext cx="5851559" cy="585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00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3976FC-B858-42C8-9CC9-8B6874DD67CD}"/>
              </a:ext>
            </a:extLst>
          </p:cNvPr>
          <p:cNvSpPr/>
          <p:nvPr/>
        </p:nvSpPr>
        <p:spPr>
          <a:xfrm>
            <a:off x="5676900" y="0"/>
            <a:ext cx="6515100" cy="6858000"/>
          </a:xfrm>
          <a:prstGeom prst="rect">
            <a:avLst/>
          </a:prstGeom>
          <a:solidFill>
            <a:srgbClr val="F79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3F90BB2-0045-45A4-9848-C6C56FA11864}"/>
              </a:ext>
            </a:extLst>
          </p:cNvPr>
          <p:cNvSpPr txBox="1"/>
          <p:nvPr/>
        </p:nvSpPr>
        <p:spPr>
          <a:xfrm>
            <a:off x="6428132" y="2436457"/>
            <a:ext cx="5238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L’OBJET MEDIA</a:t>
            </a:r>
          </a:p>
          <a:p>
            <a:r>
              <a:rPr lang="fr-FR" sz="54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EN FRANCE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D7D9471-589A-4001-85F6-8F1579857B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r="9155"/>
          <a:stretch/>
        </p:blipFill>
        <p:spPr>
          <a:xfrm>
            <a:off x="-26504" y="-3474"/>
            <a:ext cx="5764696" cy="686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46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28e8649-75e5-4fa9-b06b-f4915a45786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D09732F830774FA97B722903A45546" ma:contentTypeVersion="5" ma:contentTypeDescription="Crée un document." ma:contentTypeScope="" ma:versionID="50cbe8f9e96fd8695897e1a913296566">
  <xsd:schema xmlns:xsd="http://www.w3.org/2001/XMLSchema" xmlns:xs="http://www.w3.org/2001/XMLSchema" xmlns:p="http://schemas.microsoft.com/office/2006/metadata/properties" xmlns:ns3="928e8649-75e5-4fa9-b06b-f4915a457865" targetNamespace="http://schemas.microsoft.com/office/2006/metadata/properties" ma:root="true" ma:fieldsID="5a1aa98e3b89bbb6ca023e9095415942" ns3:_="">
    <xsd:import namespace="928e8649-75e5-4fa9-b06b-f4915a457865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8e8649-75e5-4fa9-b06b-f4915a45786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74E81F-5BA3-40D2-A1E7-3B80A905C919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928e8649-75e5-4fa9-b06b-f4915a457865"/>
  </ds:schemaRefs>
</ds:datastoreItem>
</file>

<file path=customXml/itemProps2.xml><?xml version="1.0" encoding="utf-8"?>
<ds:datastoreItem xmlns:ds="http://schemas.openxmlformats.org/officeDocument/2006/customXml" ds:itemID="{CF5235E2-F12C-4845-9354-D9C74DFB55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2FE940-6293-476B-8CB7-C9BC86AB81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8e8649-75e5-4fa9-b06b-f4915a4578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3929</TotalTime>
  <Words>1404</Words>
  <Application>Microsoft Office PowerPoint</Application>
  <PresentationFormat>Grand écran</PresentationFormat>
  <Paragraphs>333</Paragraphs>
  <Slides>45</Slides>
  <Notes>45</Notes>
  <HiddenSlides>0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60" baseType="lpstr">
      <vt:lpstr>Arial</vt:lpstr>
      <vt:lpstr>Calibri</vt:lpstr>
      <vt:lpstr>Calibri Light</vt:lpstr>
      <vt:lpstr>Helvetica</vt:lpstr>
      <vt:lpstr>Lato</vt:lpstr>
      <vt:lpstr>Lato Black</vt:lpstr>
      <vt:lpstr>Lato Heavy</vt:lpstr>
      <vt:lpstr>Leelawadee</vt:lpstr>
      <vt:lpstr>MS Shell Dlg 2</vt:lpstr>
      <vt:lpstr>Roboto</vt:lpstr>
      <vt:lpstr>Source Sans Pro</vt:lpstr>
      <vt:lpstr>Source Sans Pro Light</vt:lpstr>
      <vt:lpstr>Office Theme</vt:lpstr>
      <vt:lpstr>Thème Office</vt:lpstr>
      <vt:lpstr>Adobe Acrobat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Maxime Mendy</cp:lastModifiedBy>
  <cp:revision>180</cp:revision>
  <cp:lastPrinted>2020-11-24T10:31:37Z</cp:lastPrinted>
  <dcterms:created xsi:type="dcterms:W3CDTF">2018-07-21T05:01:49Z</dcterms:created>
  <dcterms:modified xsi:type="dcterms:W3CDTF">2025-10-06T09:45:04Z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0x0101001AD09732F830774FA97B722903A45546</vt:lpwstr>
  </property>
</Properties>
</file>